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9" r:id="rId2"/>
    <p:sldId id="256" r:id="rId3"/>
    <p:sldId id="257" r:id="rId4"/>
    <p:sldId id="258" r:id="rId5"/>
    <p:sldId id="271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0\&#1055;&#1088;&#1077;&#1079;&#1077;&#1085;&#1090;&#1072;&#1094;&#1080;&#1103;%20&#1082;%20&#1073;&#1102;&#1076;&#1078;&#1077;&#1090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v>Доходы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'Основные характеристики'!$B$6:$D$6</c:f>
              <c:numCache>
                <c:formatCode>#,##0.00000</c:formatCode>
                <c:ptCount val="3"/>
                <c:pt idx="0">
                  <c:v>1095632.9238800001</c:v>
                </c:pt>
                <c:pt idx="1">
                  <c:v>626538.81756999996</c:v>
                </c:pt>
                <c:pt idx="2">
                  <c:v>414895.31562000001</c:v>
                </c:pt>
              </c:numCache>
            </c:numRef>
          </c:val>
        </c:ser>
        <c:ser>
          <c:idx val="1"/>
          <c:order val="1"/>
          <c:tx>
            <c:v>Расходы</c:v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'Основные характеристики'!$B$5:$D$5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'Основные характеристики'!$B$7:$D$7</c:f>
              <c:numCache>
                <c:formatCode>#,##0.00000</c:formatCode>
                <c:ptCount val="3"/>
                <c:pt idx="0">
                  <c:v>1096664.5168900001</c:v>
                </c:pt>
                <c:pt idx="1">
                  <c:v>644543.93058000004</c:v>
                </c:pt>
                <c:pt idx="2">
                  <c:v>418320.57042</c:v>
                </c:pt>
              </c:numCache>
            </c:numRef>
          </c:val>
        </c:ser>
        <c:ser>
          <c:idx val="2"/>
          <c:order val="2"/>
          <c:tx>
            <c:v>Дефицит</c:v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'Основные характеристики'!$B$8:$D$8</c:f>
              <c:numCache>
                <c:formatCode>#,##0.00000</c:formatCode>
                <c:ptCount val="3"/>
                <c:pt idx="0">
                  <c:v>-1031.5930100001858</c:v>
                </c:pt>
                <c:pt idx="1">
                  <c:v>-18005.113010000085</c:v>
                </c:pt>
                <c:pt idx="2">
                  <c:v>-3425.2547999999947</c:v>
                </c:pt>
              </c:numCache>
            </c:numRef>
          </c:val>
        </c:ser>
        <c:shape val="cylinder"/>
        <c:axId val="55767040"/>
        <c:axId val="55768576"/>
        <c:axId val="0"/>
      </c:bar3DChart>
      <c:catAx>
        <c:axId val="55767040"/>
        <c:scaling>
          <c:orientation val="minMax"/>
        </c:scaling>
        <c:axPos val="b"/>
        <c:numFmt formatCode="General" sourceLinked="1"/>
        <c:majorTickMark val="none"/>
        <c:tickLblPos val="nextTo"/>
        <c:crossAx val="55768576"/>
        <c:crosses val="autoZero"/>
        <c:auto val="1"/>
        <c:lblAlgn val="ctr"/>
        <c:lblOffset val="100"/>
      </c:catAx>
      <c:valAx>
        <c:axId val="55768576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55767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2020  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долям'!$C$7</c:f>
              <c:strCache>
                <c:ptCount val="1"/>
                <c:pt idx="0">
                  <c:v>2020  год</c:v>
                </c:pt>
              </c:strCache>
            </c:strRef>
          </c:tx>
          <c:dLbls>
            <c:dLbl>
              <c:idx val="5"/>
              <c:layout>
                <c:manualLayout>
                  <c:x val="5.7813506828480778E-3"/>
                  <c:y val="2.5785558564434711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долям'!$C$8:$C$16</c:f>
              <c:numCache>
                <c:formatCode>#,##0.00000</c:formatCode>
                <c:ptCount val="9"/>
                <c:pt idx="0">
                  <c:v>186093.77411999999</c:v>
                </c:pt>
                <c:pt idx="1">
                  <c:v>11227.57</c:v>
                </c:pt>
                <c:pt idx="2">
                  <c:v>217729.21428000001</c:v>
                </c:pt>
                <c:pt idx="3">
                  <c:v>566568.09103000001</c:v>
                </c:pt>
                <c:pt idx="4">
                  <c:v>4013.5230000000001</c:v>
                </c:pt>
                <c:pt idx="5">
                  <c:v>200</c:v>
                </c:pt>
                <c:pt idx="6">
                  <c:v>42163.979870000003</c:v>
                </c:pt>
                <c:pt idx="7">
                  <c:v>48932.70235</c:v>
                </c:pt>
                <c:pt idx="8">
                  <c:v>19735.662239999998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711059018258374"/>
          <c:y val="0.1053069216048918"/>
          <c:w val="0.37459920331166696"/>
          <c:h val="0.89118021085224985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долям'!$D$7</c:f>
              <c:strCache>
                <c:ptCount val="1"/>
                <c:pt idx="0">
                  <c:v>2021 год </c:v>
                </c:pt>
              </c:strCache>
            </c:strRef>
          </c:tx>
          <c:dLbls>
            <c:dLbl>
              <c:idx val="5"/>
              <c:layout>
                <c:manualLayout>
                  <c:x val="1.1469453774037314E-2"/>
                  <c:y val="2.1316196230524463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долям'!$D$8:$D$16</c:f>
              <c:numCache>
                <c:formatCode>#,##0.00000</c:formatCode>
                <c:ptCount val="9"/>
                <c:pt idx="0">
                  <c:v>172932.01561999999</c:v>
                </c:pt>
                <c:pt idx="1">
                  <c:v>1150</c:v>
                </c:pt>
                <c:pt idx="2">
                  <c:v>22433.790819999998</c:v>
                </c:pt>
                <c:pt idx="3">
                  <c:v>373666.45798000001</c:v>
                </c:pt>
                <c:pt idx="4">
                  <c:v>0</c:v>
                </c:pt>
                <c:pt idx="5">
                  <c:v>325</c:v>
                </c:pt>
                <c:pt idx="6">
                  <c:v>38017.321709999997</c:v>
                </c:pt>
                <c:pt idx="7">
                  <c:v>17056.272720000001</c:v>
                </c:pt>
                <c:pt idx="8">
                  <c:v>18963.07173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238992259473379"/>
          <c:y val="0.1053069216048918"/>
          <c:w val="0.37931989751546352"/>
          <c:h val="0.89118021085224941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>
        <c:manualLayout>
          <c:xMode val="edge"/>
          <c:yMode val="edge"/>
          <c:x val="0.45156210347976011"/>
          <c:y val="1.6020548141789971E-2"/>
        </c:manualLayout>
      </c:layout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долям'!$E$7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5"/>
              <c:layout>
                <c:manualLayout>
                  <c:x val="1.8637862382810635E-2"/>
                  <c:y val="2.1316196230524425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долям'!$E$8:$E$16</c:f>
              <c:numCache>
                <c:formatCode>#,##0.00000</c:formatCode>
                <c:ptCount val="9"/>
                <c:pt idx="0">
                  <c:v>170693.46844</c:v>
                </c:pt>
                <c:pt idx="1">
                  <c:v>1200</c:v>
                </c:pt>
                <c:pt idx="2">
                  <c:v>17197.280000000002</c:v>
                </c:pt>
                <c:pt idx="3">
                  <c:v>152513.86241999996</c:v>
                </c:pt>
                <c:pt idx="4">
                  <c:v>0</c:v>
                </c:pt>
                <c:pt idx="5">
                  <c:v>350</c:v>
                </c:pt>
                <c:pt idx="6">
                  <c:v>38263.126099999994</c:v>
                </c:pt>
                <c:pt idx="7">
                  <c:v>17443.381789999999</c:v>
                </c:pt>
                <c:pt idx="8">
                  <c:v>20659.451669999995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378783226420574"/>
          <c:y val="0.1053069216048918"/>
          <c:w val="0.38792198784599147"/>
          <c:h val="0.89118021085224919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про'!$C$12</c:f>
              <c:strCache>
                <c:ptCount val="1"/>
                <c:pt idx="0">
                  <c:v>2020  год</c:v>
                </c:pt>
              </c:strCache>
            </c:strRef>
          </c:tx>
          <c:dLbls>
            <c:showPercent val="1"/>
          </c:dLbls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про'!$C$13:$C$14</c:f>
              <c:numCache>
                <c:formatCode>#,##0.00000</c:formatCode>
                <c:ptCount val="2"/>
                <c:pt idx="0">
                  <c:v>647926.44100999995</c:v>
                </c:pt>
                <c:pt idx="1">
                  <c:v>448738.07588000019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про'!$D$12</c:f>
              <c:strCache>
                <c:ptCount val="1"/>
                <c:pt idx="0">
                  <c:v>2021 год </c:v>
                </c:pt>
              </c:strCache>
            </c:strRef>
          </c:tx>
          <c:dLbls>
            <c:showPercent val="1"/>
          </c:dLbls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про'!$D$13:$D$14</c:f>
              <c:numCache>
                <c:formatCode>#,##0.00000</c:formatCode>
                <c:ptCount val="2"/>
                <c:pt idx="0">
                  <c:v>304328.62469000008</c:v>
                </c:pt>
                <c:pt idx="1">
                  <c:v>340215.30588999996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про'!$E$12</c:f>
              <c:strCache>
                <c:ptCount val="1"/>
                <c:pt idx="0">
                  <c:v>2022 год</c:v>
                </c:pt>
              </c:strCache>
            </c:strRef>
          </c:tx>
          <c:dLbls>
            <c:showPercent val="1"/>
          </c:dLbls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про'!$E$13:$E$14</c:f>
              <c:numCache>
                <c:formatCode>#,##0.00000</c:formatCode>
                <c:ptCount val="2"/>
                <c:pt idx="0">
                  <c:v>73623.186099999992</c:v>
                </c:pt>
                <c:pt idx="1">
                  <c:v>344697.38432000001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'Инвестиции в общем объеме расх'!$C$8</c:f>
              <c:strCache>
                <c:ptCount val="1"/>
                <c:pt idx="0">
                  <c:v>2020 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680553971753776"/>
                  <c:y val="0.21238245440490744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расх'!$C$9:$C$10</c:f>
              <c:numCache>
                <c:formatCode>#,##0.00000</c:formatCode>
                <c:ptCount val="2"/>
                <c:pt idx="0">
                  <c:v>212071.09700000001</c:v>
                </c:pt>
                <c:pt idx="1">
                  <c:v>1096664.5168900001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ln>
          <a:noFill/>
        </a:ln>
      </c:spPr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'Инвестиции в общем объеме расх'!$D$8</c:f>
              <c:strCache>
                <c:ptCount val="1"/>
                <c:pt idx="0">
                  <c:v>2021 год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805642655169523"/>
                  <c:y val="0.18831620892708831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расх'!$D$9:$D$10</c:f>
              <c:numCache>
                <c:formatCode>#,##0.00000</c:formatCode>
                <c:ptCount val="2"/>
                <c:pt idx="0">
                  <c:v>220719.90000000002</c:v>
                </c:pt>
                <c:pt idx="1">
                  <c:v>644543.93058000004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'Инвестиции в общем объеме расх'!$E$8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8517807444289156"/>
                  <c:y val="0.13135710530654396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расх'!$E$9:$E$10</c:f>
              <c:numCache>
                <c:formatCode>#,##0.00000</c:formatCode>
                <c:ptCount val="2"/>
                <c:pt idx="0">
                  <c:v>0</c:v>
                </c:pt>
                <c:pt idx="1">
                  <c:v>418320.57042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'!$D$5</c:f>
              <c:strCache>
                <c:ptCount val="1"/>
                <c:pt idx="0">
                  <c:v>2020  год</c:v>
                </c:pt>
              </c:strCache>
            </c:strRef>
          </c:tx>
          <c:dLbls>
            <c:showPercent val="1"/>
          </c:dLbls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'!$D$6:$D$7</c:f>
              <c:numCache>
                <c:formatCode>#,##0.00000</c:formatCode>
                <c:ptCount val="2"/>
                <c:pt idx="0">
                  <c:v>206421.40138999998</c:v>
                </c:pt>
                <c:pt idx="1">
                  <c:v>1096664.5168900001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'Структруа доходов'!$B$6</c:f>
              <c:strCache>
                <c:ptCount val="1"/>
                <c:pt idx="0">
                  <c:v>2020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доходов'!$C$6:$E$6</c:f>
              <c:numCache>
                <c:formatCode>#,##0.00000</c:formatCode>
                <c:ptCount val="3"/>
                <c:pt idx="0">
                  <c:v>272071.01533000002</c:v>
                </c:pt>
                <c:pt idx="1">
                  <c:v>108147.68488999997</c:v>
                </c:pt>
                <c:pt idx="2">
                  <c:v>715414.2236599999</c:v>
                </c:pt>
              </c:numCache>
            </c:numRef>
          </c:val>
        </c:ser>
        <c:ser>
          <c:idx val="1"/>
          <c:order val="1"/>
          <c:tx>
            <c:strRef>
              <c:f>'Структруа доходов'!$B$7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доходов'!$C$7:$E$7</c:f>
              <c:numCache>
                <c:formatCode>#,##0.00000</c:formatCode>
                <c:ptCount val="3"/>
                <c:pt idx="0">
                  <c:v>275310.2</c:v>
                </c:pt>
                <c:pt idx="1">
                  <c:v>55198.524199999993</c:v>
                </c:pt>
                <c:pt idx="2">
                  <c:v>626538.81757000007</c:v>
                </c:pt>
              </c:numCache>
            </c:numRef>
          </c:val>
        </c:ser>
        <c:ser>
          <c:idx val="2"/>
          <c:order val="2"/>
          <c:tx>
            <c:strRef>
              <c:f>'Структруа доходов'!$B$8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доходов'!$C$8:$E$8</c:f>
              <c:numCache>
                <c:formatCode>#,##0.00000</c:formatCode>
                <c:ptCount val="3"/>
                <c:pt idx="0">
                  <c:v>290243.49000000005</c:v>
                </c:pt>
                <c:pt idx="1">
                  <c:v>57069.608049999988</c:v>
                </c:pt>
                <c:pt idx="2">
                  <c:v>414895.31562000001</c:v>
                </c:pt>
              </c:numCache>
            </c:numRef>
          </c:val>
        </c:ser>
        <c:shape val="box"/>
        <c:axId val="57316096"/>
        <c:axId val="57317632"/>
        <c:axId val="0"/>
      </c:bar3DChart>
      <c:catAx>
        <c:axId val="57316096"/>
        <c:scaling>
          <c:orientation val="minMax"/>
        </c:scaling>
        <c:axPos val="b"/>
        <c:tickLblPos val="nextTo"/>
        <c:crossAx val="57317632"/>
        <c:crosses val="autoZero"/>
        <c:auto val="1"/>
        <c:lblAlgn val="ctr"/>
        <c:lblOffset val="100"/>
      </c:catAx>
      <c:valAx>
        <c:axId val="57317632"/>
        <c:scaling>
          <c:orientation val="minMax"/>
        </c:scaling>
        <c:axPos val="l"/>
        <c:majorGridlines/>
        <c:numFmt formatCode="#,##0.00000" sourceLinked="1"/>
        <c:tickLblPos val="nextTo"/>
        <c:crossAx val="57316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'!$E$5</c:f>
              <c:strCache>
                <c:ptCount val="1"/>
                <c:pt idx="0">
                  <c:v>2021 год </c:v>
                </c:pt>
              </c:strCache>
            </c:strRef>
          </c:tx>
          <c:dLbls>
            <c:showPercent val="1"/>
          </c:dLbls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'!$E$6:$E$7</c:f>
              <c:numCache>
                <c:formatCode>#,##0.00000</c:formatCode>
                <c:ptCount val="2"/>
                <c:pt idx="0">
                  <c:v>13141.28</c:v>
                </c:pt>
                <c:pt idx="1">
                  <c:v>644543.93058000004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'[Презентация к бюджету.xlsx]Дорожный фонд '!$F$5</c:f>
              <c:strCache>
                <c:ptCount val="1"/>
                <c:pt idx="0">
                  <c:v>2022 год</c:v>
                </c:pt>
              </c:strCache>
            </c:strRef>
          </c:tx>
          <c:dLbls>
            <c:showPercent val="1"/>
          </c:dLbls>
          <c:cat>
            <c:strRef>
              <c:f>'[Презентация к бюджету.xlsx]Дорожный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'[Презентация к бюджету.xlsx]Дорожный фонд '!$F$6:$F$7</c:f>
              <c:numCache>
                <c:formatCode>#,##0.00000</c:formatCode>
                <c:ptCount val="2"/>
                <c:pt idx="0">
                  <c:v>13141.28</c:v>
                </c:pt>
                <c:pt idx="1">
                  <c:v>418320.57042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долям'!$B$6</c:f>
              <c:strCache>
                <c:ptCount val="1"/>
                <c:pt idx="0">
                  <c:v>2020 год</c:v>
                </c:pt>
              </c:strCache>
            </c:strRef>
          </c:tx>
          <c:dLbls>
            <c:showPercent val="1"/>
          </c:dLbls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272071.01533000002</c:v>
                </c:pt>
                <c:pt idx="1">
                  <c:v>108147.68488999997</c:v>
                </c:pt>
                <c:pt idx="2">
                  <c:v>715414.2236599999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ln>
      <a:solidFill>
        <a:schemeClr val="accent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долям'!$B$7</c:f>
              <c:strCache>
                <c:ptCount val="1"/>
                <c:pt idx="0">
                  <c:v>2021 год</c:v>
                </c:pt>
              </c:strCache>
            </c:strRef>
          </c:tx>
          <c:dLbls>
            <c:showPercent val="1"/>
          </c:dLbls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долям'!$C$7:$E$7</c:f>
              <c:numCache>
                <c:formatCode>#,##0.00000</c:formatCode>
                <c:ptCount val="3"/>
                <c:pt idx="0">
                  <c:v>275310.2</c:v>
                </c:pt>
                <c:pt idx="1">
                  <c:v>55198.524199999993</c:v>
                </c:pt>
                <c:pt idx="2">
                  <c:v>626538.81757000007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долям'!$B$8</c:f>
              <c:strCache>
                <c:ptCount val="1"/>
                <c:pt idx="0">
                  <c:v>2022 год</c:v>
                </c:pt>
              </c:strCache>
            </c:strRef>
          </c:tx>
          <c:dLbls>
            <c:showPercent val="1"/>
          </c:dLbls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долям'!$C$8:$E$8</c:f>
              <c:numCache>
                <c:formatCode>#,##0.00000</c:formatCode>
                <c:ptCount val="3"/>
                <c:pt idx="0">
                  <c:v>290243.49000000005</c:v>
                </c:pt>
                <c:pt idx="1">
                  <c:v>57069.608049999988</c:v>
                </c:pt>
                <c:pt idx="2">
                  <c:v>414895.31562000001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'Структура безвозмездных'!$A$11</c:f>
              <c:strCache>
                <c:ptCount val="1"/>
                <c:pt idx="0">
                  <c:v>Дотации
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'Структура безвозмездных'!$B$11:$D$11</c:f>
              <c:numCache>
                <c:formatCode>#,##0.00000</c:formatCode>
                <c:ptCount val="3"/>
                <c:pt idx="0">
                  <c:v>96323.75900000002</c:v>
                </c:pt>
                <c:pt idx="1">
                  <c:v>32373</c:v>
                </c:pt>
                <c:pt idx="2">
                  <c:v>32373</c:v>
                </c:pt>
              </c:numCache>
            </c:numRef>
          </c:val>
        </c:ser>
        <c:ser>
          <c:idx val="1"/>
          <c:order val="1"/>
          <c:tx>
            <c:strRef>
              <c:f>'Структура безвозмездных'!$A$12</c:f>
              <c:strCache>
                <c:ptCount val="1"/>
                <c:pt idx="0">
                  <c:v>Субсидии
</c:v>
                </c:pt>
              </c:strCache>
            </c:strRef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'Структура безвозмездных'!$B$10:$D$10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'Структура безвозмездных'!$B$12:$D$12</c:f>
              <c:numCache>
                <c:formatCode>#,##0.00000</c:formatCode>
                <c:ptCount val="3"/>
                <c:pt idx="0">
                  <c:v>219364.94562999997</c:v>
                </c:pt>
                <c:pt idx="1">
                  <c:v>256252.79237000007</c:v>
                </c:pt>
                <c:pt idx="2">
                  <c:v>27804.916569999998</c:v>
                </c:pt>
              </c:numCache>
            </c:numRef>
          </c:val>
        </c:ser>
        <c:ser>
          <c:idx val="2"/>
          <c:order val="2"/>
          <c:tx>
            <c:strRef>
              <c:f>'Структура безвозмездных'!$A$13</c:f>
              <c:strCache>
                <c:ptCount val="1"/>
                <c:pt idx="0">
                  <c:v>Субвенции
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'Структура безвозмездных'!$B$13:$D$13</c:f>
              <c:numCache>
                <c:formatCode>#,##0.00000</c:formatCode>
                <c:ptCount val="3"/>
                <c:pt idx="0">
                  <c:v>36081.279000000002</c:v>
                </c:pt>
                <c:pt idx="1">
                  <c:v>409.4</c:v>
                </c:pt>
                <c:pt idx="2">
                  <c:v>409.4</c:v>
                </c:pt>
              </c:numCache>
            </c:numRef>
          </c:val>
        </c:ser>
        <c:ser>
          <c:idx val="3"/>
          <c:order val="3"/>
          <c:tx>
            <c:strRef>
              <c:f>'Структура безвозмездных'!$A$14</c:f>
              <c:strCache>
                <c:ptCount val="1"/>
                <c:pt idx="0">
                  <c:v>ИМТ</c:v>
                </c:pt>
              </c:strCache>
            </c:strRef>
          </c:tx>
          <c:cat>
            <c:strRef>
              <c:f>'Структура безвозмездных'!$B$10:$D$10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'Структура безвозмездных'!$B$14:$D$14</c:f>
              <c:numCache>
                <c:formatCode>#,##0.00000</c:formatCode>
                <c:ptCount val="3"/>
                <c:pt idx="0">
                  <c:v>363827.65624999994</c:v>
                </c:pt>
                <c:pt idx="1">
                  <c:v>6994.9010000000007</c:v>
                </c:pt>
                <c:pt idx="2">
                  <c:v>6994.9010000000007</c:v>
                </c:pt>
              </c:numCache>
            </c:numRef>
          </c:val>
        </c:ser>
        <c:axId val="57383936"/>
        <c:axId val="57398016"/>
      </c:barChart>
      <c:catAx>
        <c:axId val="57383936"/>
        <c:scaling>
          <c:orientation val="minMax"/>
        </c:scaling>
        <c:axPos val="l"/>
        <c:numFmt formatCode="General" sourceLinked="1"/>
        <c:majorTickMark val="none"/>
        <c:tickLblPos val="nextTo"/>
        <c:crossAx val="57398016"/>
        <c:crosses val="autoZero"/>
        <c:auto val="1"/>
        <c:lblAlgn val="ctr"/>
        <c:lblOffset val="100"/>
      </c:catAx>
      <c:valAx>
        <c:axId val="57398016"/>
        <c:scaling>
          <c:orientation val="minMax"/>
        </c:scaling>
        <c:axPos val="b"/>
        <c:majorGridlines/>
        <c:numFmt formatCode="#,##0.00000" sourceLinked="1"/>
        <c:majorTickMark val="none"/>
        <c:tickLblPos val="nextTo"/>
        <c:crossAx val="5738393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'Динамика нал и ненал и безв пос'!$C$10</c:f>
              <c:strCache>
                <c:ptCount val="1"/>
                <c:pt idx="0">
                  <c:v>Налоговые и неналоговые поступления 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'Динамика нал и ненал и безв пос'!$C$11:$C$13</c:f>
              <c:numCache>
                <c:formatCode>#,##0.00000</c:formatCode>
                <c:ptCount val="3"/>
                <c:pt idx="0">
                  <c:v>380218.70022</c:v>
                </c:pt>
                <c:pt idx="1">
                  <c:v>330508.72420000006</c:v>
                </c:pt>
                <c:pt idx="2">
                  <c:v>347313.09805000003</c:v>
                </c:pt>
              </c:numCache>
            </c:numRef>
          </c:val>
        </c:ser>
        <c:ser>
          <c:idx val="1"/>
          <c:order val="1"/>
          <c:tx>
            <c:strRef>
              <c:f>'Динамика нал и ненал и безв пос'!$D$10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'Динамика нал и ненал и безв пос'!$D$11:$D$13</c:f>
              <c:numCache>
                <c:formatCode>#,##0.00000</c:formatCode>
                <c:ptCount val="3"/>
                <c:pt idx="0">
                  <c:v>715414.2236599999</c:v>
                </c:pt>
                <c:pt idx="1">
                  <c:v>626538.81757000007</c:v>
                </c:pt>
                <c:pt idx="2">
                  <c:v>414895.31562000001</c:v>
                </c:pt>
              </c:numCache>
            </c:numRef>
          </c:val>
        </c:ser>
        <c:marker val="1"/>
        <c:axId val="57436800"/>
        <c:axId val="57446784"/>
      </c:lineChart>
      <c:catAx>
        <c:axId val="57436800"/>
        <c:scaling>
          <c:orientation val="minMax"/>
        </c:scaling>
        <c:axPos val="b"/>
        <c:majorTickMark val="none"/>
        <c:tickLblPos val="nextTo"/>
        <c:crossAx val="57446784"/>
        <c:crosses val="autoZero"/>
        <c:auto val="1"/>
        <c:lblAlgn val="ctr"/>
        <c:lblOffset val="100"/>
      </c:catAx>
      <c:valAx>
        <c:axId val="57446784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574368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bar"/>
        <c:grouping val="stacked"/>
        <c:ser>
          <c:idx val="0"/>
          <c:order val="0"/>
          <c:tx>
            <c:strRef>
              <c:f>'Расходы МБ'!$B$13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'Расходы МБ'!$C$12:$E$12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'Расходы МБ'!$C$13:$E$13</c:f>
              <c:numCache>
                <c:formatCode>#,##0.00000</c:formatCode>
                <c:ptCount val="3"/>
                <c:pt idx="0">
                  <c:v>1096664.5168900001</c:v>
                </c:pt>
                <c:pt idx="1">
                  <c:v>644543.93058000004</c:v>
                </c:pt>
                <c:pt idx="2">
                  <c:v>418320.57042</c:v>
                </c:pt>
              </c:numCache>
            </c:numRef>
          </c:val>
        </c:ser>
        <c:gapWidth val="95"/>
        <c:gapDepth val="95"/>
        <c:shape val="cylinder"/>
        <c:axId val="57808768"/>
        <c:axId val="57810304"/>
        <c:axId val="0"/>
      </c:bar3DChart>
      <c:catAx>
        <c:axId val="57808768"/>
        <c:scaling>
          <c:orientation val="minMax"/>
        </c:scaling>
        <c:axPos val="l"/>
        <c:majorTickMark val="none"/>
        <c:tickLblPos val="nextTo"/>
        <c:crossAx val="57810304"/>
        <c:crosses val="autoZero"/>
        <c:auto val="1"/>
        <c:lblAlgn val="ctr"/>
        <c:lblOffset val="100"/>
      </c:catAx>
      <c:valAx>
        <c:axId val="57810304"/>
        <c:scaling>
          <c:orientation val="minMax"/>
        </c:scaling>
        <c:delete val="1"/>
        <c:axPos val="b"/>
        <c:majorGridlines/>
        <c:numFmt formatCode="#,##0.00000" sourceLinked="1"/>
        <c:majorTickMark val="none"/>
        <c:tickLblPos val="none"/>
        <c:crossAx val="57808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0.11106598285618073"/>
          <c:y val="2.3685375328084037E-2"/>
          <c:w val="0.88893401714382037"/>
          <c:h val="0.59250210428702432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расходов'!$C$10</c:f>
              <c:strCache>
                <c:ptCount val="1"/>
                <c:pt idx="0">
                  <c:v>2020  год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8575">
              <a:noFill/>
            </a:ln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расходов'!$C$11:$C$19</c:f>
              <c:numCache>
                <c:formatCode>#,##0.00000</c:formatCode>
                <c:ptCount val="9"/>
                <c:pt idx="0">
                  <c:v>186093.77411999999</c:v>
                </c:pt>
                <c:pt idx="1">
                  <c:v>11227.57</c:v>
                </c:pt>
                <c:pt idx="2">
                  <c:v>217729.21428000001</c:v>
                </c:pt>
                <c:pt idx="3">
                  <c:v>566568.09103000001</c:v>
                </c:pt>
                <c:pt idx="4">
                  <c:v>4013.5230000000001</c:v>
                </c:pt>
                <c:pt idx="5">
                  <c:v>200</c:v>
                </c:pt>
                <c:pt idx="6">
                  <c:v>42163.979870000003</c:v>
                </c:pt>
                <c:pt idx="7">
                  <c:v>48932.70235</c:v>
                </c:pt>
                <c:pt idx="8">
                  <c:v>19735.662239999998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расходов'!$D$10</c:f>
              <c:strCache>
                <c:ptCount val="1"/>
                <c:pt idx="0">
                  <c:v>2021 год </c:v>
                </c:pt>
              </c:strCache>
            </c:strRef>
          </c:tx>
          <c:spPr>
            <a:ln w="28575">
              <a:noFill/>
            </a:ln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расходов'!$D$11:$D$19</c:f>
              <c:numCache>
                <c:formatCode>#,##0.00000</c:formatCode>
                <c:ptCount val="9"/>
                <c:pt idx="0">
                  <c:v>172932.01561999999</c:v>
                </c:pt>
                <c:pt idx="1">
                  <c:v>1150</c:v>
                </c:pt>
                <c:pt idx="2">
                  <c:v>22433.790819999998</c:v>
                </c:pt>
                <c:pt idx="3">
                  <c:v>373666.45798000001</c:v>
                </c:pt>
                <c:pt idx="4">
                  <c:v>0</c:v>
                </c:pt>
                <c:pt idx="5">
                  <c:v>325</c:v>
                </c:pt>
                <c:pt idx="6">
                  <c:v>38017.321709999997</c:v>
                </c:pt>
                <c:pt idx="7">
                  <c:v>17056.272720000001</c:v>
                </c:pt>
                <c:pt idx="8">
                  <c:v>18963.07173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расходов'!$E$10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расходов'!$E$11:$E$19</c:f>
              <c:numCache>
                <c:formatCode>#,##0.00000</c:formatCode>
                <c:ptCount val="9"/>
                <c:pt idx="0">
                  <c:v>170693.46844</c:v>
                </c:pt>
                <c:pt idx="1">
                  <c:v>1200</c:v>
                </c:pt>
                <c:pt idx="2">
                  <c:v>17197.280000000002</c:v>
                </c:pt>
                <c:pt idx="3">
                  <c:v>152513.86241999996</c:v>
                </c:pt>
                <c:pt idx="4">
                  <c:v>0</c:v>
                </c:pt>
                <c:pt idx="5">
                  <c:v>350</c:v>
                </c:pt>
                <c:pt idx="6">
                  <c:v>38263.126099999994</c:v>
                </c:pt>
                <c:pt idx="7">
                  <c:v>17443.381789999999</c:v>
                </c:pt>
                <c:pt idx="8">
                  <c:v>20659.451669999995</c:v>
                </c:pt>
              </c:numCache>
            </c:numRef>
          </c:val>
        </c:ser>
        <c:gapWidth val="75"/>
        <c:shape val="box"/>
        <c:axId val="57854592"/>
        <c:axId val="57745792"/>
        <c:axId val="0"/>
      </c:bar3DChart>
      <c:catAx>
        <c:axId val="57854592"/>
        <c:scaling>
          <c:orientation val="minMax"/>
        </c:scaling>
        <c:axPos val="b"/>
        <c:majorTickMark val="none"/>
        <c:tickLblPos val="nextTo"/>
        <c:crossAx val="57745792"/>
        <c:crosses val="autoZero"/>
        <c:auto val="1"/>
        <c:lblAlgn val="ctr"/>
        <c:lblOffset val="100"/>
      </c:catAx>
      <c:valAx>
        <c:axId val="57745792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5785459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CDA5-B4BC-4BB8-91A6-EA9C8491065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B393A-F5AE-47F0-B06C-25D873B5A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B393A-F5AE-47F0-B06C-25D873B5A27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883F-D9ED-4027-BE3A-3505B625E7CA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47C7-DC7A-4B35-8151-BD3F15C42E2B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EAE7-AB89-4836-850C-7F7CB722A724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A0C4-615C-4FD4-AC3C-FDA5B16A05E6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BD60-2A4F-49B3-8E75-AC780B97CAC7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A64-F6F7-4618-AA0F-968C82DB984F}" type="datetime1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7713-A006-40ED-8277-091719585DCE}" type="datetime1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F1C-7E02-4B24-A2FC-2E15568A6225}" type="datetime1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CD67-94C3-4C70-84EA-3D436488322A}" type="datetime1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1C59-8083-44AA-B782-FE58485FF15A}" type="datetime1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0849-4317-434F-B03A-F38E75592F26}" type="datetime1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FDB7-F40D-41BF-B50C-CAAADCF61BBA}" type="datetime1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647968" cy="3440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Елизовского городского поселения на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2021-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2022 годов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(с учетом изменений от 24.12.2020)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2020 – 2022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643050"/>
            <a:ext cx="785818" cy="18951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5" y="1643049"/>
          <a:ext cx="8786874" cy="492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2020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661986"/>
          <a:ext cx="8786874" cy="591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2021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685799"/>
          <a:ext cx="8858312" cy="595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2022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685799"/>
          <a:ext cx="8858312" cy="595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бюджета Елизовского городского поселения  по муниципальным программам в 2020 - 2022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5" y="2428868"/>
          <a:ext cx="292895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071802" y="2428868"/>
          <a:ext cx="2933687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000761" y="2428868"/>
          <a:ext cx="3000396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6429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реализацию инвестиционных мероприятий в общем объеме расходов Елизовского городского поселения в 2020 – 2022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85720" y="2571744"/>
          <a:ext cx="292895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214678" y="2571744"/>
          <a:ext cx="285752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072198" y="2571744"/>
          <a:ext cx="27860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дорожный фонд в общем объеме расходов Елизовского городского поселения в 2020 – 2022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2714620"/>
          <a:ext cx="30003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143240" y="2714620"/>
          <a:ext cx="2857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000760" y="2714620"/>
          <a:ext cx="30003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Елизовского городского поселения на 2020-2022 годы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785794"/>
            <a:ext cx="785818" cy="18951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04812" y="857231"/>
          <a:ext cx="8334376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2020 – 2022 годах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1739286"/>
            <a:ext cx="785818" cy="18951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14414" y="1785926"/>
          <a:ext cx="67437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7145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2020 – 2022 годах (по долям)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2428868"/>
          <a:ext cx="29289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071802" y="2428868"/>
          <a:ext cx="300039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072198" y="2428868"/>
          <a:ext cx="29289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14290"/>
          <a:ext cx="8715434" cy="6440436"/>
        </p:xfrm>
        <a:graphic>
          <a:graphicData uri="http://schemas.openxmlformats.org/drawingml/2006/table">
            <a:tbl>
              <a:tblPr/>
              <a:tblGrid>
                <a:gridCol w="2419680"/>
                <a:gridCol w="1960974"/>
                <a:gridCol w="2190325"/>
                <a:gridCol w="2144455"/>
              </a:tblGrid>
              <a:tr h="73003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налоговых и неналоговых поступлений бюджета Елизовского городского поселения в 2020-2022 годах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49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212 315,73630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225 629,00000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240 294,00000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2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6 858,18000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311,20000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352,49000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15 319,38937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7 320,00000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7 527,00000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49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52 897,09903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42 050,00000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42 070,00000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29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40 131,19786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39 599,85041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41 109,68443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2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909,61087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470,55600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489,37900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17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36 894,36009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7 057,03835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7 339,32080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5 655,79351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680,70493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701,67598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9 237,33319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7 390,37451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7 429,54784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49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380 218,70022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330 508,72420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347 313,09805</a:t>
                      </a:r>
                    </a:p>
                  </a:txBody>
                  <a:tcPr marL="7756" marR="7756" marT="7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 бюджета Елизовского городского поселения в 2020-2022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1571612"/>
            <a:ext cx="785818" cy="18951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04812" y="1714487"/>
          <a:ext cx="8334376" cy="50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15716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по налоговым и неналоговым доходам и безвозмездным поступлениям бюджета Елизовского городского поселения  в 2020 – 2022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214554"/>
            <a:ext cx="785818" cy="18951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57224" y="2428868"/>
          <a:ext cx="607223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 бюджета Елизовского городского поселения в 2020 – 2022 годах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643050"/>
            <a:ext cx="785818" cy="18951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785926"/>
          <a:ext cx="84296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14289"/>
          <a:ext cx="8715436" cy="6445296"/>
        </p:xfrm>
        <a:graphic>
          <a:graphicData uri="http://schemas.openxmlformats.org/drawingml/2006/table">
            <a:tbl>
              <a:tblPr/>
              <a:tblGrid>
                <a:gridCol w="3308471"/>
                <a:gridCol w="1820381"/>
                <a:gridCol w="1896230"/>
                <a:gridCol w="1690354"/>
              </a:tblGrid>
              <a:tr h="967068"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расходов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 Елизовского городского поселения в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годах</a:t>
                      </a:r>
                      <a:endParaRPr lang="ru-RU" sz="3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186 093,77412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172 932,01562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170 693,46844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3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11 227,57000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1 150,00000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217 729,21428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22 433,79082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17 197,28000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566 568,09103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373 666,45798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152 513,86242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4 013,52300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42 163,97987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38 017,32171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38 263,12610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48 932,70235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17 056,27272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17 443,38179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19 735,66224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18 963,07173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20 659,45167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1 096 664,51689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644 543,93058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418 320,57042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454</Words>
  <Application>Microsoft Office PowerPoint</Application>
  <PresentationFormat>Экран (4:3)</PresentationFormat>
  <Paragraphs>142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  Елизовского городского поселения на 2020 год и плановый период 2021- 2022 годов  (с учетом изменений от 24.12.2020) </vt:lpstr>
      <vt:lpstr>Основные характеристики бюджета Елизовского городского поселения на 2020-2022 годы </vt:lpstr>
      <vt:lpstr>Структура доходов бюджета Елизовского городского поселения в 2020 – 2022 годах </vt:lpstr>
      <vt:lpstr>Структура доходов бюджета Елизовского городского поселения в 2020 – 2022 годах (по долям) </vt:lpstr>
      <vt:lpstr>Слайд 5</vt:lpstr>
      <vt:lpstr>Структура безвозмездных поступлений  бюджета Елизовского городского поселения в 2020-2022 годах</vt:lpstr>
      <vt:lpstr>Динамика по налоговым и неналоговым доходам и безвозмездным поступлениям бюджета Елизовского городского поселения  в 2020 – 2022 годах </vt:lpstr>
      <vt:lpstr>Расходы бюджета Елизовского городского поселения в 2020 – 2022 годах</vt:lpstr>
      <vt:lpstr>Слайд 9</vt:lpstr>
      <vt:lpstr>Структура расходов бюджета Елизовского городского поселения в 2020 – 2022 годах</vt:lpstr>
      <vt:lpstr>Структура расходов бюджета Елизовского городского поселения в 2020 году  (по долям) </vt:lpstr>
      <vt:lpstr>Структура расходов бюджета Елизовского городского поселения в 2021 году  (по долям) </vt:lpstr>
      <vt:lpstr>Структура расходов бюджета Елизовского городского поселения в 2022 году  (по долям) </vt:lpstr>
      <vt:lpstr>Формирование бюджета Елизовского городского поселения  по муниципальным программам в 2020 - 2022 годах </vt:lpstr>
      <vt:lpstr>Доля расходов на реализацию инвестиционных мероприятий в общем объеме расходов Елизовского городского поселения в 2020 – 2022 годах </vt:lpstr>
      <vt:lpstr>Доля расходов на дорожный фонд в общем объеме расходов Елизовского городского поселения в 2020 – 2022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Елизовского городского поселения на 2022-2024 годы </dc:title>
  <dc:creator>Пользователь</dc:creator>
  <cp:lastModifiedBy>Пользователь</cp:lastModifiedBy>
  <cp:revision>30</cp:revision>
  <dcterms:created xsi:type="dcterms:W3CDTF">2022-06-15T02:25:04Z</dcterms:created>
  <dcterms:modified xsi:type="dcterms:W3CDTF">2022-06-16T02:38:07Z</dcterms:modified>
</cp:coreProperties>
</file>