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9" r:id="rId2"/>
    <p:sldId id="256" r:id="rId3"/>
    <p:sldId id="257" r:id="rId4"/>
    <p:sldId id="258" r:id="rId5"/>
    <p:sldId id="271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2\&#1055;&#1088;&#1077;&#1079;&#1077;&#1085;&#1090;&#1072;&#1094;&#1080;&#1103;%20&#1082;%20&#1073;&#1102;&#1076;&#1078;&#1077;&#1090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2\&#1055;&#1088;&#1077;&#1079;&#1077;&#1085;&#1090;&#1072;&#1094;&#1080;&#1103;%20&#1082;%20&#1073;&#1102;&#1076;&#1078;&#1077;&#1090;&#1091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2\&#1055;&#1088;&#1077;&#1079;&#1077;&#1085;&#1090;&#1072;&#1094;&#1080;&#1103;%20&#1082;%20&#1073;&#1102;&#1076;&#1078;&#1077;&#1090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2\&#1055;&#1088;&#1077;&#1079;&#1077;&#1085;&#1090;&#1072;&#1094;&#1080;&#1103;%20&#1082;%20&#1073;&#1102;&#1076;&#1078;&#1077;&#1090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2\&#1055;&#1088;&#1077;&#1079;&#1077;&#1085;&#1090;&#1072;&#1094;&#1080;&#1103;%20&#1082;%20&#1073;&#1102;&#1076;&#1078;&#1077;&#1090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Roaming\Microsoft\Excel\&#1055;&#1088;&#1077;&#1079;&#1077;&#1085;&#1090;&#1072;&#1094;&#1080;&#1103;%20&#1082;%20&#1073;&#1102;&#1076;&#1078;&#1077;&#1090;&#1091;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v>Доходы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'Основные характеристики'!$B$6:$D$6</c:f>
              <c:numCache>
                <c:formatCode>#,##0.00000</c:formatCode>
                <c:ptCount val="3"/>
                <c:pt idx="0">
                  <c:v>1089213.36124</c:v>
                </c:pt>
                <c:pt idx="1">
                  <c:v>991760.72075999936</c:v>
                </c:pt>
                <c:pt idx="2">
                  <c:v>1856311.42671</c:v>
                </c:pt>
              </c:numCache>
            </c:numRef>
          </c:val>
        </c:ser>
        <c:ser>
          <c:idx val="1"/>
          <c:order val="1"/>
          <c:tx>
            <c:v>Расходы</c:v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'Основные характеристики'!$B$5:$D$5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'Основные характеристики'!$B$7:$D$7</c:f>
              <c:numCache>
                <c:formatCode>#,##0.00000</c:formatCode>
                <c:ptCount val="3"/>
                <c:pt idx="0">
                  <c:v>1122006.4996199999</c:v>
                </c:pt>
                <c:pt idx="1">
                  <c:v>1029710.6882699992</c:v>
                </c:pt>
                <c:pt idx="2">
                  <c:v>1856646.4014699999</c:v>
                </c:pt>
              </c:numCache>
            </c:numRef>
          </c:val>
        </c:ser>
        <c:ser>
          <c:idx val="2"/>
          <c:order val="2"/>
          <c:tx>
            <c:v>Дефицит</c:v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'Основные характеристики'!$B$8:$D$8</c:f>
              <c:numCache>
                <c:formatCode>#,##0.00000</c:formatCode>
                <c:ptCount val="3"/>
                <c:pt idx="0">
                  <c:v>-32793.138379999953</c:v>
                </c:pt>
                <c:pt idx="1">
                  <c:v>-37949.967509999893</c:v>
                </c:pt>
                <c:pt idx="2">
                  <c:v>-334.97475999989524</c:v>
                </c:pt>
              </c:numCache>
            </c:numRef>
          </c:val>
        </c:ser>
        <c:shape val="cylinder"/>
        <c:axId val="133069440"/>
        <c:axId val="133087616"/>
        <c:axId val="0"/>
      </c:bar3DChart>
      <c:catAx>
        <c:axId val="133069440"/>
        <c:scaling>
          <c:orientation val="minMax"/>
        </c:scaling>
        <c:axPos val="b"/>
        <c:numFmt formatCode="General" sourceLinked="1"/>
        <c:majorTickMark val="none"/>
        <c:tickLblPos val="nextTo"/>
        <c:crossAx val="133087616"/>
        <c:crosses val="autoZero"/>
        <c:auto val="1"/>
        <c:lblAlgn val="ctr"/>
        <c:lblOffset val="100"/>
      </c:catAx>
      <c:valAx>
        <c:axId val="133087616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33069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noFill/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долям'!$C$7</c:f>
              <c:strCache>
                <c:ptCount val="1"/>
                <c:pt idx="0">
                  <c:v>2022  год</c:v>
                </c:pt>
              </c:strCache>
            </c:strRef>
          </c:tx>
          <c:dLbls>
            <c:dLbl>
              <c:idx val="4"/>
              <c:layout>
                <c:manualLayout>
                  <c:x val="4.3010451652640272E-3"/>
                  <c:y val="4.086816862013295E-3"/>
                </c:manualLayout>
              </c:layout>
              <c:showPercent val="1"/>
            </c:dLbl>
            <c:dLbl>
              <c:idx val="5"/>
              <c:layout>
                <c:manualLayout>
                  <c:x val="-1.2903135495791983E-2"/>
                  <c:y val="-3.6781351758119696E-2"/>
                </c:manualLayout>
              </c:layout>
              <c:showPercent val="1"/>
            </c:dLbl>
            <c:dLbl>
              <c:idx val="9"/>
              <c:layout>
                <c:manualLayout>
                  <c:x val="0"/>
                  <c:y val="3.0651126465099762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 по долям'!$C$8:$C$17</c:f>
              <c:numCache>
                <c:formatCode>#,##0.00000</c:formatCode>
                <c:ptCount val="10"/>
                <c:pt idx="0">
                  <c:v>202879.50607999999</c:v>
                </c:pt>
                <c:pt idx="1">
                  <c:v>2630</c:v>
                </c:pt>
                <c:pt idx="2">
                  <c:v>50998.764999999999</c:v>
                </c:pt>
                <c:pt idx="3">
                  <c:v>731856.44600000069</c:v>
                </c:pt>
                <c:pt idx="4">
                  <c:v>4968.72199</c:v>
                </c:pt>
                <c:pt idx="5">
                  <c:v>220</c:v>
                </c:pt>
                <c:pt idx="6">
                  <c:v>34510.526749999997</c:v>
                </c:pt>
                <c:pt idx="7">
                  <c:v>71231.250499999995</c:v>
                </c:pt>
                <c:pt idx="8">
                  <c:v>22211.283299999999</c:v>
                </c:pt>
                <c:pt idx="9">
                  <c:v>500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238992259473435"/>
          <c:y val="0.1053069216048918"/>
          <c:w val="0.37931989751546413"/>
          <c:h val="0.89118021085224908"/>
        </c:manualLayout>
      </c:layout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долям'!$D$7</c:f>
              <c:strCache>
                <c:ptCount val="1"/>
                <c:pt idx="0">
                  <c:v>2023 год </c:v>
                </c:pt>
              </c:strCache>
            </c:strRef>
          </c:tx>
          <c:dLbls>
            <c:dLbl>
              <c:idx val="1"/>
              <c:layout>
                <c:manualLayout>
                  <c:x val="1.9420965844273285E-2"/>
                  <c:y val="-6.2450969432463364E-3"/>
                </c:manualLayout>
              </c:layout>
              <c:showPercent val="1"/>
            </c:dLbl>
            <c:dLbl>
              <c:idx val="5"/>
              <c:layout>
                <c:manualLayout>
                  <c:x val="0"/>
                  <c:y val="3.3307183697313759E-2"/>
                </c:manualLayout>
              </c:layout>
              <c:showPercent val="1"/>
            </c:dLbl>
            <c:dLbl>
              <c:idx val="9"/>
              <c:layout>
                <c:manualLayout>
                  <c:x val="0"/>
                  <c:y val="2.289868879190321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 по долям'!$D$8:$D$17</c:f>
              <c:numCache>
                <c:formatCode>#,##0.00000</c:formatCode>
                <c:ptCount val="10"/>
                <c:pt idx="0">
                  <c:v>197220.71315000011</c:v>
                </c:pt>
                <c:pt idx="1">
                  <c:v>2330</c:v>
                </c:pt>
                <c:pt idx="2">
                  <c:v>15989.565000000001</c:v>
                </c:pt>
                <c:pt idx="3">
                  <c:v>726804.33035000041</c:v>
                </c:pt>
                <c:pt idx="4">
                  <c:v>2136.7627599999987</c:v>
                </c:pt>
                <c:pt idx="5">
                  <c:v>120</c:v>
                </c:pt>
                <c:pt idx="6">
                  <c:v>29412.283289999999</c:v>
                </c:pt>
                <c:pt idx="7">
                  <c:v>36907.264009999999</c:v>
                </c:pt>
                <c:pt idx="8">
                  <c:v>18789.76971</c:v>
                </c:pt>
                <c:pt idx="9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288392285159565"/>
          <c:y val="0.1053069216048918"/>
          <c:w val="0.37882587733713352"/>
          <c:h val="0.89118021085224852"/>
        </c:manualLayout>
      </c:layout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>
        <c:manualLayout>
          <c:xMode val="edge"/>
          <c:yMode val="edge"/>
          <c:x val="0.44439373403574078"/>
          <c:y val="1.3888886357377133E-2"/>
        </c:manualLayout>
      </c:layout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долям'!$E$7</c:f>
              <c:strCache>
                <c:ptCount val="1"/>
                <c:pt idx="0">
                  <c:v>2024 год</c:v>
                </c:pt>
              </c:strCache>
            </c:strRef>
          </c:tx>
          <c:dLbls>
            <c:dLbl>
              <c:idx val="2"/>
              <c:layout>
                <c:manualLayout>
                  <c:x val="-5.8287388031992892E-3"/>
                  <c:y val="8.4655492141704654E-3"/>
                </c:manualLayout>
              </c:layout>
              <c:showPercent val="1"/>
            </c:dLbl>
            <c:dLbl>
              <c:idx val="4"/>
              <c:layout>
                <c:manualLayout>
                  <c:x val="1.020029290559874E-2"/>
                  <c:y val="5.5026069892107593E-2"/>
                </c:manualLayout>
              </c:layout>
              <c:showPercent val="1"/>
            </c:dLbl>
            <c:dLbl>
              <c:idx val="5"/>
              <c:layout>
                <c:manualLayout>
                  <c:x val="1.4571847007998223E-3"/>
                  <c:y val="1.0581769873043424E-2"/>
                </c:manualLayout>
              </c:layout>
              <c:showPercent val="1"/>
            </c:dLbl>
            <c:dLbl>
              <c:idx val="6"/>
              <c:layout>
                <c:manualLayout>
                  <c:x val="0"/>
                  <c:y val="-8.4655492141704237E-3"/>
                </c:manualLayout>
              </c:layout>
              <c:showPercent val="1"/>
            </c:dLbl>
            <c:dLbl>
              <c:idx val="8"/>
              <c:layout>
                <c:manualLayout>
                  <c:x val="1.4571847007998223E-3"/>
                  <c:y val="-1.9047485731883414E-2"/>
                </c:manualLayout>
              </c:layout>
              <c:showPercent val="1"/>
            </c:dLbl>
            <c:dLbl>
              <c:idx val="9"/>
              <c:layout>
                <c:manualLayout>
                  <c:x val="4.3715541023994714E-3"/>
                  <c:y val="2.75130349460538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 по долям'!$E$8:$E$17</c:f>
              <c:numCache>
                <c:formatCode>#,##0.00000</c:formatCode>
                <c:ptCount val="10"/>
                <c:pt idx="0">
                  <c:v>220306.34315999999</c:v>
                </c:pt>
                <c:pt idx="1">
                  <c:v>2330</c:v>
                </c:pt>
                <c:pt idx="2">
                  <c:v>38933.08</c:v>
                </c:pt>
                <c:pt idx="3">
                  <c:v>1498316.0538400011</c:v>
                </c:pt>
                <c:pt idx="4">
                  <c:v>870.88888999999995</c:v>
                </c:pt>
                <c:pt idx="5">
                  <c:v>120</c:v>
                </c:pt>
                <c:pt idx="6">
                  <c:v>35715.486910000043</c:v>
                </c:pt>
                <c:pt idx="7">
                  <c:v>41251.075199999999</c:v>
                </c:pt>
                <c:pt idx="8">
                  <c:v>18803.473470000001</c:v>
                </c:pt>
                <c:pt idx="9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16553755887993"/>
          <c:y val="0.1053069216048918"/>
          <c:w val="0.37854422888309891"/>
          <c:h val="0.8911802108522483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про'!$C$12</c:f>
              <c:strCache>
                <c:ptCount val="1"/>
                <c:pt idx="0">
                  <c:v>2022  год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про'!$C$13:$C$14</c:f>
              <c:numCache>
                <c:formatCode>#,##0.00000</c:formatCode>
                <c:ptCount val="2"/>
                <c:pt idx="0">
                  <c:v>675023.29523999919</c:v>
                </c:pt>
                <c:pt idx="1">
                  <c:v>446983.20438000042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про'!$D$12</c:f>
              <c:strCache>
                <c:ptCount val="1"/>
                <c:pt idx="0">
                  <c:v>2023 год 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про'!$D$13:$D$14</c:f>
              <c:numCache>
                <c:formatCode>#,##0.00000</c:formatCode>
                <c:ptCount val="2"/>
                <c:pt idx="0">
                  <c:v>666630.84216999996</c:v>
                </c:pt>
                <c:pt idx="1">
                  <c:v>363079.84609999985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про'!$E$12</c:f>
              <c:strCache>
                <c:ptCount val="1"/>
                <c:pt idx="0">
                  <c:v>2024 год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про'!$E$13:$E$14</c:f>
              <c:numCache>
                <c:formatCode>#,##0.00000</c:formatCode>
                <c:ptCount val="2"/>
                <c:pt idx="0">
                  <c:v>1466473.0727400011</c:v>
                </c:pt>
                <c:pt idx="1">
                  <c:v>390173.32872999989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расх'!$C$8</c:f>
              <c:strCache>
                <c:ptCount val="1"/>
                <c:pt idx="0">
                  <c:v>2022 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040013547480042"/>
                  <c:y val="0.2010937222953237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7502726225504089"/>
                  <c:y val="-0.20732258897381087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расх'!$C$9:$C$10</c:f>
              <c:numCache>
                <c:formatCode>#,##0.00000</c:formatCode>
                <c:ptCount val="2"/>
                <c:pt idx="0">
                  <c:v>313010.56562999997</c:v>
                </c:pt>
                <c:pt idx="1">
                  <c:v>1122006.4996199999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расх'!$D$8</c:f>
              <c:strCache>
                <c:ptCount val="1"/>
                <c:pt idx="0">
                  <c:v>2023 год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876109353565345"/>
                  <c:y val="0.1405610459419358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9722084184887595"/>
                  <c:y val="-0.12329976887495306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расх'!$D$9:$D$10</c:f>
              <c:numCache>
                <c:formatCode>#,##0.00000</c:formatCode>
                <c:ptCount val="2"/>
                <c:pt idx="0">
                  <c:v>478136.71660000022</c:v>
                </c:pt>
                <c:pt idx="1">
                  <c:v>1029710.6882699992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расх'!$E$8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805094753133643"/>
                  <c:y val="4.239293746558794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7492755058896348"/>
                  <c:y val="-8.5194932046747718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расх'!$E$9:$E$10</c:f>
              <c:numCache>
                <c:formatCode>#,##0.00000</c:formatCode>
                <c:ptCount val="2"/>
                <c:pt idx="0">
                  <c:v>1314937.95</c:v>
                </c:pt>
                <c:pt idx="1">
                  <c:v>1856646.4014699999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'!$D$5</c:f>
              <c:strCache>
                <c:ptCount val="1"/>
                <c:pt idx="0">
                  <c:v>2022  год</c:v>
                </c:pt>
              </c:strCache>
            </c:strRef>
          </c:tx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'!$D$6:$D$7</c:f>
              <c:numCache>
                <c:formatCode>#,##0.00000</c:formatCode>
                <c:ptCount val="2"/>
                <c:pt idx="0">
                  <c:v>43688.764999999999</c:v>
                </c:pt>
                <c:pt idx="1">
                  <c:v>1122006.4996199999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'Структруа доходов'!$B$6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доходов'!$C$6:$E$6</c:f>
              <c:numCache>
                <c:formatCode>#,##0.00000</c:formatCode>
                <c:ptCount val="3"/>
                <c:pt idx="0">
                  <c:v>309639.06</c:v>
                </c:pt>
                <c:pt idx="1">
                  <c:v>90346.431600000011</c:v>
                </c:pt>
                <c:pt idx="2">
                  <c:v>689227.86964000005</c:v>
                </c:pt>
              </c:numCache>
            </c:numRef>
          </c:val>
        </c:ser>
        <c:ser>
          <c:idx val="1"/>
          <c:order val="1"/>
          <c:tx>
            <c:strRef>
              <c:f>'Структруа доходов'!$B$7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доходов'!$C$7:$E$7</c:f>
              <c:numCache>
                <c:formatCode>#,##0.00000</c:formatCode>
                <c:ptCount val="3"/>
                <c:pt idx="0">
                  <c:v>349752.31</c:v>
                </c:pt>
                <c:pt idx="1">
                  <c:v>69298.787700000044</c:v>
                </c:pt>
                <c:pt idx="2">
                  <c:v>572709.6230599999</c:v>
                </c:pt>
              </c:numCache>
            </c:numRef>
          </c:val>
        </c:ser>
        <c:ser>
          <c:idx val="2"/>
          <c:order val="2"/>
          <c:tx>
            <c:strRef>
              <c:f>'Структруа доходов'!$B$8</c:f>
              <c:strCache>
                <c:ptCount val="1"/>
                <c:pt idx="0">
                  <c:v>2024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доходов'!$C$8:$E$8</c:f>
              <c:numCache>
                <c:formatCode>#,##0.00000</c:formatCode>
                <c:ptCount val="3"/>
                <c:pt idx="0">
                  <c:v>369647.8</c:v>
                </c:pt>
                <c:pt idx="1">
                  <c:v>71799.747969999968</c:v>
                </c:pt>
                <c:pt idx="2">
                  <c:v>1414863.8787400001</c:v>
                </c:pt>
              </c:numCache>
            </c:numRef>
          </c:val>
        </c:ser>
        <c:shape val="box"/>
        <c:axId val="133335680"/>
        <c:axId val="134650496"/>
        <c:axId val="0"/>
      </c:bar3DChart>
      <c:catAx>
        <c:axId val="133335680"/>
        <c:scaling>
          <c:orientation val="minMax"/>
        </c:scaling>
        <c:axPos val="b"/>
        <c:tickLblPos val="nextTo"/>
        <c:crossAx val="134650496"/>
        <c:crosses val="autoZero"/>
        <c:auto val="1"/>
        <c:lblAlgn val="ctr"/>
        <c:lblOffset val="100"/>
      </c:catAx>
      <c:valAx>
        <c:axId val="134650496"/>
        <c:scaling>
          <c:orientation val="minMax"/>
        </c:scaling>
        <c:axPos val="l"/>
        <c:majorGridlines/>
        <c:numFmt formatCode="#,##0.00000" sourceLinked="1"/>
        <c:tickLblPos val="nextTo"/>
        <c:crossAx val="133335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'!$E$5</c:f>
              <c:strCache>
                <c:ptCount val="1"/>
                <c:pt idx="0">
                  <c:v>2023 год </c:v>
                </c:pt>
              </c:strCache>
            </c:strRef>
          </c:tx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'!$E$6:$E$7</c:f>
              <c:numCache>
                <c:formatCode>#,##0.00000</c:formatCode>
                <c:ptCount val="2"/>
                <c:pt idx="0">
                  <c:v>9348.7649999999885</c:v>
                </c:pt>
                <c:pt idx="1">
                  <c:v>1029710.6882699992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'!$F$5</c:f>
              <c:strCache>
                <c:ptCount val="1"/>
                <c:pt idx="0">
                  <c:v>2024 год</c:v>
                </c:pt>
              </c:strCache>
            </c:strRef>
          </c:tx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'!$F$6:$F$7</c:f>
              <c:numCache>
                <c:formatCode>#,##0.00000</c:formatCode>
                <c:ptCount val="2"/>
                <c:pt idx="0">
                  <c:v>28641.279999999992</c:v>
                </c:pt>
                <c:pt idx="1">
                  <c:v>1856646.4014699999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2022 год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1"/>
          <c:order val="1"/>
          <c:tx>
            <c:strRef>
              <c:f>'Структура доходов по долям'!$B$6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309639.06</c:v>
                </c:pt>
                <c:pt idx="1">
                  <c:v>90346.431600000011</c:v>
                </c:pt>
                <c:pt idx="2">
                  <c:v>689227.86964000005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 по долям'!$B$6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309639.06</c:v>
                </c:pt>
                <c:pt idx="1">
                  <c:v>90346.431600000011</c:v>
                </c:pt>
                <c:pt idx="2">
                  <c:v>689227.86964000005</c:v>
                </c:pt>
              </c:numCache>
            </c:numRef>
          </c:val>
        </c:ser>
        <c:ser>
          <c:idx val="3"/>
          <c:order val="3"/>
          <c:tx>
            <c:strRef>
              <c:f>'Структура доходов по долям'!$B$6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309639.06</c:v>
                </c:pt>
                <c:pt idx="1">
                  <c:v>90346.431600000011</c:v>
                </c:pt>
                <c:pt idx="2">
                  <c:v>689227.86964000005</c:v>
                </c:pt>
              </c:numCache>
            </c:numRef>
          </c:val>
        </c:ser>
        <c:ser>
          <c:idx val="0"/>
          <c:order val="0"/>
          <c:tx>
            <c:strRef>
              <c:f>'Структура доходов по долям'!$B$6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309639.06</c:v>
                </c:pt>
                <c:pt idx="1">
                  <c:v>90346.431600000011</c:v>
                </c:pt>
                <c:pt idx="2">
                  <c:v>689227.86964000005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chemeClr val="accent1"/>
      </a:solidFill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layout/>
      <c:txPr>
        <a:bodyPr/>
        <a:lstStyle/>
        <a:p>
          <a:pPr>
            <a:defRPr sz="2000"/>
          </a:pPr>
          <a:endParaRPr lang="ru-RU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.12804993951324764"/>
          <c:y val="0.17371881911587692"/>
          <c:w val="0.44534089921183084"/>
          <c:h val="0.73860353558330416"/>
        </c:manualLayout>
      </c:layout>
      <c:pie3DChart>
        <c:varyColors val="1"/>
        <c:ser>
          <c:idx val="0"/>
          <c:order val="0"/>
          <c:tx>
            <c:strRef>
              <c:f>'Структура доходов по долям'!$B$7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долям'!$C$7:$E$7</c:f>
              <c:numCache>
                <c:formatCode>#,##0.00000</c:formatCode>
                <c:ptCount val="3"/>
                <c:pt idx="0">
                  <c:v>349752.31</c:v>
                </c:pt>
                <c:pt idx="1">
                  <c:v>69298.787700000044</c:v>
                </c:pt>
                <c:pt idx="2">
                  <c:v>572709.6230599999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rgbClr val="4F81BD"/>
      </a:solidFill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layout/>
      <c:txPr>
        <a:bodyPr/>
        <a:lstStyle/>
        <a:p>
          <a:pPr>
            <a:defRPr sz="2000"/>
          </a:pPr>
          <a:endParaRPr lang="ru-RU"/>
        </a:p>
      </c:txPr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долям'!$B$8</c:f>
              <c:strCache>
                <c:ptCount val="1"/>
                <c:pt idx="0">
                  <c:v>2024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долям'!$C$8:$E$8</c:f>
              <c:numCache>
                <c:formatCode>#,##0.00000</c:formatCode>
                <c:ptCount val="3"/>
                <c:pt idx="0">
                  <c:v>369647.8</c:v>
                </c:pt>
                <c:pt idx="1">
                  <c:v>71799.747969999968</c:v>
                </c:pt>
                <c:pt idx="2">
                  <c:v>1414863.8787400001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spPr>
    <a:ln>
      <a:solidFill>
        <a:srgbClr val="4F81BD"/>
      </a:solidFill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'Структура безвозмездных'!$A$11</c:f>
              <c:strCache>
                <c:ptCount val="1"/>
                <c:pt idx="0">
                  <c:v>Дотации
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'Структура безвозмездных'!$B$11:$D$11</c:f>
              <c:numCache>
                <c:formatCode>#,##0.00000</c:formatCode>
                <c:ptCount val="3"/>
                <c:pt idx="0">
                  <c:v>33815.296399999999</c:v>
                </c:pt>
                <c:pt idx="1">
                  <c:v>32849</c:v>
                </c:pt>
                <c:pt idx="2">
                  <c:v>32849</c:v>
                </c:pt>
              </c:numCache>
            </c:numRef>
          </c:val>
        </c:ser>
        <c:ser>
          <c:idx val="1"/>
          <c:order val="1"/>
          <c:tx>
            <c:strRef>
              <c:f>'Структура безвозмездных'!$A$12</c:f>
              <c:strCache>
                <c:ptCount val="1"/>
                <c:pt idx="0">
                  <c:v>Субсидии
</c:v>
                </c:pt>
              </c:strCache>
            </c:strRef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'Структура безвозмездных'!$B$10:$D$10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'Структура безвозмездных'!$B$12:$D$12</c:f>
              <c:numCache>
                <c:formatCode>#,##0.00000</c:formatCode>
                <c:ptCount val="3"/>
                <c:pt idx="0">
                  <c:v>402724.21620000002</c:v>
                </c:pt>
                <c:pt idx="1">
                  <c:v>533012.72205999936</c:v>
                </c:pt>
                <c:pt idx="2">
                  <c:v>1375166.97774</c:v>
                </c:pt>
              </c:numCache>
            </c:numRef>
          </c:val>
        </c:ser>
        <c:ser>
          <c:idx val="2"/>
          <c:order val="2"/>
          <c:tx>
            <c:strRef>
              <c:f>'Структура безвозмездных'!$A$13</c:f>
              <c:strCache>
                <c:ptCount val="1"/>
                <c:pt idx="0">
                  <c:v>Субвенции
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'Структура безвозмездных'!$B$13:$D$13</c:f>
              <c:numCache>
                <c:formatCode>#,##0.00000</c:formatCode>
                <c:ptCount val="3"/>
                <c:pt idx="0">
                  <c:v>49751.5</c:v>
                </c:pt>
                <c:pt idx="1">
                  <c:v>1034.5</c:v>
                </c:pt>
                <c:pt idx="2">
                  <c:v>1034.5</c:v>
                </c:pt>
              </c:numCache>
            </c:numRef>
          </c:val>
        </c:ser>
        <c:ser>
          <c:idx val="3"/>
          <c:order val="3"/>
          <c:tx>
            <c:strRef>
              <c:f>'Структура безвозмездных'!$A$14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'Структура безвозмездных'!$B$14:$D$14</c:f>
              <c:numCache>
                <c:formatCode>#,##0.00000</c:formatCode>
                <c:ptCount val="3"/>
                <c:pt idx="0">
                  <c:v>202936.85704</c:v>
                </c:pt>
                <c:pt idx="1">
                  <c:v>5813.4010000000007</c:v>
                </c:pt>
                <c:pt idx="2">
                  <c:v>5813.4010000000007</c:v>
                </c:pt>
              </c:numCache>
            </c:numRef>
          </c:val>
        </c:ser>
        <c:axId val="141574912"/>
        <c:axId val="141576448"/>
      </c:barChart>
      <c:catAx>
        <c:axId val="141574912"/>
        <c:scaling>
          <c:orientation val="minMax"/>
        </c:scaling>
        <c:axPos val="l"/>
        <c:numFmt formatCode="General" sourceLinked="1"/>
        <c:majorTickMark val="none"/>
        <c:tickLblPos val="nextTo"/>
        <c:crossAx val="141576448"/>
        <c:crosses val="autoZero"/>
        <c:auto val="1"/>
        <c:lblAlgn val="ctr"/>
        <c:lblOffset val="100"/>
      </c:catAx>
      <c:valAx>
        <c:axId val="141576448"/>
        <c:scaling>
          <c:orientation val="minMax"/>
        </c:scaling>
        <c:axPos val="b"/>
        <c:majorGridlines/>
        <c:numFmt formatCode="#,##0.00000" sourceLinked="1"/>
        <c:maj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157491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'Динамика нал и ненал и безв пос'!$C$10</c:f>
              <c:strCache>
                <c:ptCount val="1"/>
                <c:pt idx="0">
                  <c:v>Налоговые и неналоговые поступления 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'Динамика нал и ненал и безв пос'!$C$11:$C$13</c:f>
              <c:numCache>
                <c:formatCode>#,##0.00000</c:formatCode>
                <c:ptCount val="3"/>
                <c:pt idx="0">
                  <c:v>399985.49160000036</c:v>
                </c:pt>
                <c:pt idx="1">
                  <c:v>419051.09770000004</c:v>
                </c:pt>
                <c:pt idx="2">
                  <c:v>441447.54796999984</c:v>
                </c:pt>
              </c:numCache>
            </c:numRef>
          </c:val>
        </c:ser>
        <c:ser>
          <c:idx val="1"/>
          <c:order val="1"/>
          <c:tx>
            <c:strRef>
              <c:f>'Динамика нал и ненал и безв пос'!$D$10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'Динамика нал и ненал и безв пос'!$D$11:$D$13</c:f>
              <c:numCache>
                <c:formatCode>#,##0.00000</c:formatCode>
                <c:ptCount val="3"/>
                <c:pt idx="0">
                  <c:v>689227.86964000005</c:v>
                </c:pt>
                <c:pt idx="1">
                  <c:v>572709.6230599999</c:v>
                </c:pt>
                <c:pt idx="2">
                  <c:v>1414863.8787400001</c:v>
                </c:pt>
              </c:numCache>
            </c:numRef>
          </c:val>
        </c:ser>
        <c:marker val="1"/>
        <c:axId val="160704384"/>
        <c:axId val="160705920"/>
      </c:lineChart>
      <c:catAx>
        <c:axId val="160704384"/>
        <c:scaling>
          <c:orientation val="minMax"/>
        </c:scaling>
        <c:axPos val="b"/>
        <c:majorTickMark val="none"/>
        <c:tickLblPos val="nextTo"/>
        <c:crossAx val="160705920"/>
        <c:crosses val="autoZero"/>
        <c:auto val="1"/>
        <c:lblAlgn val="ctr"/>
        <c:lblOffset val="100"/>
      </c:catAx>
      <c:valAx>
        <c:axId val="160705920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607043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'Расходы МБ'!$B$13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'Расходы МБ'!$C$12:$E$12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'Расходы МБ'!$C$13:$E$13</c:f>
              <c:numCache>
                <c:formatCode>#,##0.00000</c:formatCode>
                <c:ptCount val="3"/>
                <c:pt idx="0">
                  <c:v>1122006.4996199999</c:v>
                </c:pt>
                <c:pt idx="1">
                  <c:v>1029710.6882699992</c:v>
                </c:pt>
                <c:pt idx="2">
                  <c:v>1856646.4014699999</c:v>
                </c:pt>
              </c:numCache>
            </c:numRef>
          </c:val>
        </c:ser>
        <c:gapWidth val="95"/>
        <c:gapDepth val="95"/>
        <c:shape val="cylinder"/>
        <c:axId val="161581312"/>
        <c:axId val="161587584"/>
        <c:axId val="0"/>
      </c:bar3DChart>
      <c:catAx>
        <c:axId val="161581312"/>
        <c:scaling>
          <c:orientation val="minMax"/>
        </c:scaling>
        <c:axPos val="l"/>
        <c:majorTickMark val="none"/>
        <c:tickLblPos val="nextTo"/>
        <c:crossAx val="161587584"/>
        <c:crosses val="autoZero"/>
        <c:auto val="1"/>
        <c:lblAlgn val="ctr"/>
        <c:lblOffset val="100"/>
      </c:catAx>
      <c:valAx>
        <c:axId val="161587584"/>
        <c:scaling>
          <c:orientation val="minMax"/>
        </c:scaling>
        <c:delete val="1"/>
        <c:axPos val="b"/>
        <c:majorGridlines/>
        <c:numFmt formatCode="#,##0.00000" sourceLinked="1"/>
        <c:majorTickMark val="none"/>
        <c:tickLblPos val="none"/>
        <c:crossAx val="161581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side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0.1110659828561808"/>
          <c:y val="2.3685375328084079E-2"/>
          <c:w val="0.88893401714382114"/>
          <c:h val="0.50232558530183657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расходов'!$C$10</c:f>
              <c:strCache>
                <c:ptCount val="1"/>
                <c:pt idx="0">
                  <c:v>2022  год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8575">
              <a:noFill/>
            </a:ln>
          </c:spPr>
          <c:cat>
            <c:strRef>
              <c:f>'Структура расходов'!$B$11:$B$20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расходов'!$C$11:$C$20</c:f>
              <c:numCache>
                <c:formatCode>#,##0.00000</c:formatCode>
                <c:ptCount val="10"/>
                <c:pt idx="0">
                  <c:v>202879.50607999999</c:v>
                </c:pt>
                <c:pt idx="1">
                  <c:v>2630</c:v>
                </c:pt>
                <c:pt idx="2">
                  <c:v>50998.764999999999</c:v>
                </c:pt>
                <c:pt idx="3">
                  <c:v>731856.44600000069</c:v>
                </c:pt>
                <c:pt idx="4">
                  <c:v>4968.72199</c:v>
                </c:pt>
                <c:pt idx="5">
                  <c:v>220</c:v>
                </c:pt>
                <c:pt idx="6">
                  <c:v>34510.526749999997</c:v>
                </c:pt>
                <c:pt idx="7">
                  <c:v>71231.250499999995</c:v>
                </c:pt>
                <c:pt idx="8">
                  <c:v>22211.283299999999</c:v>
                </c:pt>
                <c:pt idx="9">
                  <c:v>500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расходов'!$D$10</c:f>
              <c:strCache>
                <c:ptCount val="1"/>
                <c:pt idx="0">
                  <c:v>2023 год </c:v>
                </c:pt>
              </c:strCache>
            </c:strRef>
          </c:tx>
          <c:spPr>
            <a:ln w="28575">
              <a:noFill/>
            </a:ln>
          </c:spPr>
          <c:cat>
            <c:strRef>
              <c:f>'Структура расходов'!$B$11:$B$20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расходов'!$D$11:$D$20</c:f>
              <c:numCache>
                <c:formatCode>#,##0.00000</c:formatCode>
                <c:ptCount val="10"/>
                <c:pt idx="0">
                  <c:v>197220.71315000011</c:v>
                </c:pt>
                <c:pt idx="1">
                  <c:v>2330</c:v>
                </c:pt>
                <c:pt idx="2">
                  <c:v>15989.565000000001</c:v>
                </c:pt>
                <c:pt idx="3">
                  <c:v>726804.33035000041</c:v>
                </c:pt>
                <c:pt idx="4">
                  <c:v>2136.7627599999987</c:v>
                </c:pt>
                <c:pt idx="5">
                  <c:v>120</c:v>
                </c:pt>
                <c:pt idx="6">
                  <c:v>29412.283289999999</c:v>
                </c:pt>
                <c:pt idx="7">
                  <c:v>36907.264009999999</c:v>
                </c:pt>
                <c:pt idx="8">
                  <c:v>18789.76971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расходов'!$E$10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  <c:cat>
            <c:strRef>
              <c:f>'Структура расходов'!$B$11:$B$20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'Структура расходов'!$E$11:$E$20</c:f>
              <c:numCache>
                <c:formatCode>#,##0.00000</c:formatCode>
                <c:ptCount val="10"/>
                <c:pt idx="0">
                  <c:v>220306.34315999999</c:v>
                </c:pt>
                <c:pt idx="1">
                  <c:v>2330</c:v>
                </c:pt>
                <c:pt idx="2">
                  <c:v>38933.08</c:v>
                </c:pt>
                <c:pt idx="3">
                  <c:v>1498316.0538400011</c:v>
                </c:pt>
                <c:pt idx="4">
                  <c:v>870.88888999999995</c:v>
                </c:pt>
                <c:pt idx="5">
                  <c:v>120</c:v>
                </c:pt>
                <c:pt idx="6">
                  <c:v>35715.486910000043</c:v>
                </c:pt>
                <c:pt idx="7">
                  <c:v>41251.075199999999</c:v>
                </c:pt>
                <c:pt idx="8">
                  <c:v>18803.473470000001</c:v>
                </c:pt>
                <c:pt idx="9">
                  <c:v>0</c:v>
                </c:pt>
              </c:numCache>
            </c:numRef>
          </c:val>
        </c:ser>
        <c:gapWidth val="75"/>
        <c:shape val="box"/>
        <c:axId val="163293056"/>
        <c:axId val="163624448"/>
        <c:axId val="0"/>
      </c:bar3DChart>
      <c:catAx>
        <c:axId val="163293056"/>
        <c:scaling>
          <c:orientation val="minMax"/>
        </c:scaling>
        <c:axPos val="b"/>
        <c:majorTickMark val="none"/>
        <c:tickLblPos val="nextTo"/>
        <c:crossAx val="163624448"/>
        <c:crosses val="autoZero"/>
        <c:auto val="1"/>
        <c:lblAlgn val="ctr"/>
        <c:lblOffset val="100"/>
      </c:catAx>
      <c:valAx>
        <c:axId val="163624448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63293056"/>
        <c:crosses val="autoZero"/>
        <c:crossBetween val="between"/>
      </c:valAx>
    </c:plotArea>
    <c:legend>
      <c:legendPos val="r"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CDA5-B4BC-4BB8-91A6-EA9C8491065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B393A-F5AE-47F0-B06C-25D873B5A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4AF4-502B-45D4-A90C-ACFE838FD00A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4B58-2CD2-4C2E-B3BB-708B4F81E00D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116-00F2-4E3B-9355-95DCF67F10BA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FD1-56DC-4651-9018-59C7033ED888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5A59-B340-4F1E-8184-D41A7C7BC471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11CD-720E-4882-955F-380BB78F5F2B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D42A-7296-47C8-96C3-4666383E87D1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B07D-2108-4079-AED7-748256D57087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DD82-B40E-4A5C-AA23-EEEA13C06A8B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AAC9-69AE-4053-9840-1594CBFAE324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D09EE-BD6E-4F59-8F68-472FB9317C0A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7547-0408-4E03-B427-9F777F0179EB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647968" cy="3440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Елизовского городского поселения на 2022 год и плановый период 2023- 2024 годов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(с учетом изменений от 28.04.2022)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2022 – 2024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643050"/>
            <a:ext cx="785818" cy="18951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428596" y="1643050"/>
          <a:ext cx="8396311" cy="504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643050"/>
            <a:ext cx="785818" cy="18951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2022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642894"/>
          <a:ext cx="885831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2023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571480"/>
          <a:ext cx="8501122" cy="6100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2024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14282" y="714356"/>
          <a:ext cx="871543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бюджета Елизовского городского поселения  по муниципальным программам в 2022 - 2024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2428868"/>
          <a:ext cx="292895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071802" y="2428868"/>
          <a:ext cx="292895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000760" y="2428868"/>
          <a:ext cx="3000396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6429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реализацию инвестиционных мероприятий в общем объеме расходов Елизовского городского поселения в 2022 – 2024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2571744"/>
          <a:ext cx="292895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214678" y="2571744"/>
          <a:ext cx="285752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072198" y="2571745"/>
          <a:ext cx="27860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дорожный фонд в общем объеме расходов Елизовского городского поселения в 2022 – 2024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2714620"/>
          <a:ext cx="30003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143240" y="2714620"/>
          <a:ext cx="2857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6000760" y="2714620"/>
          <a:ext cx="30003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Елизовского городского поселения на 2022-2024 годы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785794"/>
            <a:ext cx="785818" cy="189515"/>
          </a:xfrm>
          <a:prstGeom prst="rect">
            <a:avLst/>
          </a:prstGeom>
        </p:spPr>
      </p:pic>
      <p:graphicFrame>
        <p:nvGraphicFramePr>
          <p:cNvPr id="20" name="Диаграмма 19"/>
          <p:cNvGraphicFramePr/>
          <p:nvPr/>
        </p:nvGraphicFramePr>
        <p:xfrm>
          <a:off x="404812" y="1000108"/>
          <a:ext cx="845346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2022 – 2024 годах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1785926"/>
          <a:ext cx="6743700" cy="4862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739286"/>
            <a:ext cx="785818" cy="18951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7145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2022 – 2024 годах (по долям)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2428844"/>
          <a:ext cx="2928958" cy="421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071802" y="2428868"/>
          <a:ext cx="3000396" cy="421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072198" y="2428868"/>
          <a:ext cx="29289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42852"/>
          <a:ext cx="8572560" cy="6468324"/>
        </p:xfrm>
        <a:graphic>
          <a:graphicData uri="http://schemas.openxmlformats.org/drawingml/2006/table">
            <a:tbl>
              <a:tblPr/>
              <a:tblGrid>
                <a:gridCol w="2277143"/>
                <a:gridCol w="1845457"/>
                <a:gridCol w="2061300"/>
                <a:gridCol w="2388660"/>
              </a:tblGrid>
              <a:tr h="70029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налоговых и неналоговых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поступлений 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Елизовского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поселения в 2022-2024 годах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84" marR="7684" marT="76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8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9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241 293,00000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255 770,00000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271 116,00000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9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8 446,06000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9 116,31000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9 307,80000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9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23 210,00000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24 050,00000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27 757,00000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38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59 900,00000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60 816,00000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61 467,00000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90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47 586,94956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49 490,42755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51 470,04565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9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1 688,12512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1 680,95237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2 000,20670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9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7 178,00949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7 465,12987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7 763,73506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9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1 203,65933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1 211,60508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1 103,60858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9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9 479,68810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9 450,67283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9 462,15198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399 985,49160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419 051,09770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441 447,54797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 бюджета Елизовского городского поселения в 2022-2024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1571612"/>
            <a:ext cx="785818" cy="18951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404812" y="1714487"/>
          <a:ext cx="8645184" cy="50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15716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по налоговым и неналоговым доходам и безвозмездным поступлениям бюджета Елизовского городского поселения  в 2022 – 2024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214554"/>
            <a:ext cx="785818" cy="18951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285720" y="2357430"/>
          <a:ext cx="657229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 бюджета Елизовского городского поселения в 2022 – 2024 годах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643050"/>
            <a:ext cx="785818" cy="18951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1071538" y="1928802"/>
          <a:ext cx="7072362" cy="444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292"/>
          <a:ext cx="8643998" cy="6167557"/>
        </p:xfrm>
        <a:graphic>
          <a:graphicData uri="http://schemas.openxmlformats.org/drawingml/2006/table">
            <a:tbl>
              <a:tblPr/>
              <a:tblGrid>
                <a:gridCol w="3281352"/>
                <a:gridCol w="1805460"/>
                <a:gridCol w="1880687"/>
                <a:gridCol w="1676499"/>
              </a:tblGrid>
              <a:tr h="63948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 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Елизовского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городского поселения в 2022 – 2024 годах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202 879,50608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197 220,71315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220 306,34316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6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2 630,00000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2 330,00000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50 998,76500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15 989,56500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38 933,08000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731 856,44600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726 804,33035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1 498 316,05384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4 968,72199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2 136,76276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870,88889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34 510,52675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29 412,28329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35 715,48691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71 231,25050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36 907,26401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41 251,07520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82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22 211,28330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18 789,76971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18 803,47347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1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1 122 006,49962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1 029 710,68827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1 856 646,40147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464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  Елизовского городского поселения на 2022 год и плановый период 2023- 2024 годов  (с учетом изменений от 28.04.2022) </vt:lpstr>
      <vt:lpstr>Основные характеристики бюджета Елизовского городского поселения на 2022-2024 годы </vt:lpstr>
      <vt:lpstr>Структура доходов бюджета Елизовского городского поселения в 2022 – 2024 годах </vt:lpstr>
      <vt:lpstr>Структура доходов бюджета Елизовского городского поселения в 2022 – 2024 годах (по долям) </vt:lpstr>
      <vt:lpstr>Слайд 5</vt:lpstr>
      <vt:lpstr>Структура безвозмездных поступлений  бюджета Елизовского городского поселения в 2022-2024 годах</vt:lpstr>
      <vt:lpstr>Динамика по налоговым и неналоговым доходам и безвозмездным поступлениям бюджета Елизовского городского поселения  в 2022 – 2024 годах </vt:lpstr>
      <vt:lpstr>Расходы бюджета Елизовского городского поселения в 2022 – 2024 годах</vt:lpstr>
      <vt:lpstr>Слайд 9</vt:lpstr>
      <vt:lpstr>Структура расходов бюджета Елизовского городского поселения в 2022 – 2024 годах</vt:lpstr>
      <vt:lpstr>Структура расходов бюджета Елизовского городского поселения в 2022 году  (по долям) </vt:lpstr>
      <vt:lpstr>Структура расходов бюджета Елизовского городского поселения в 2023 году  (по долям) </vt:lpstr>
      <vt:lpstr>Структура расходов бюджета Елизовского городского поселения в 2024 году  (по долям) </vt:lpstr>
      <vt:lpstr>Формирование бюджета Елизовского городского поселения  по муниципальным программам в 2022 - 2024 годах </vt:lpstr>
      <vt:lpstr>Доля расходов на реализацию инвестиционных мероприятий в общем объеме расходов Елизовского городского поселения в 2022 – 2024 годах </vt:lpstr>
      <vt:lpstr>Доля расходов на дорожный фонд в общем объеме расходов Елизовского городского поселения в 2022 – 2024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Елизовского городского поселения на 2022-2024 годы </dc:title>
  <dc:creator>Пользователь</dc:creator>
  <cp:lastModifiedBy>Пользователь</cp:lastModifiedBy>
  <cp:revision>26</cp:revision>
  <dcterms:created xsi:type="dcterms:W3CDTF">2022-06-15T02:25:04Z</dcterms:created>
  <dcterms:modified xsi:type="dcterms:W3CDTF">2022-06-15T23:20:32Z</dcterms:modified>
</cp:coreProperties>
</file>