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8"/>
  </p:notesMasterIdLst>
  <p:sldIdLst>
    <p:sldId id="259" r:id="rId2"/>
    <p:sldId id="256" r:id="rId3"/>
    <p:sldId id="257" r:id="rId4"/>
    <p:sldId id="258" r:id="rId5"/>
    <p:sldId id="271" r:id="rId6"/>
    <p:sldId id="260" r:id="rId7"/>
    <p:sldId id="261" r:id="rId8"/>
    <p:sldId id="262" r:id="rId9"/>
    <p:sldId id="273" r:id="rId10"/>
    <p:sldId id="263" r:id="rId11"/>
    <p:sldId id="264" r:id="rId12"/>
    <p:sldId id="265" r:id="rId13"/>
    <p:sldId id="266" r:id="rId14"/>
    <p:sldId id="267" r:id="rId15"/>
    <p:sldId id="268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59" autoAdjust="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00\share\&#1054;&#1073;&#1084;&#1077;&#1085;&#1085;&#1080;&#1082;\2022\&#1047;&#1072;&#1103;&#1074;&#1082;&#1072;%20&#1085;&#1072;%20&#1083;&#1091;&#1095;&#1096;&#1091;&#1102;%20&#1084;&#1091;&#1085;&#1080;&#1094;&#1080;&#1087;&#1072;&#1083;&#1100;&#1085;&#1091;&#1102;%20&#1087;&#1088;&#1072;&#1082;&#1090;&#1080;&#1082;&#1091;\&#1041;&#1102;&#1076;&#1078;&#1077;&#1090;%20&#1076;&#1083;&#1103;%20&#1075;&#1088;&#1072;&#1078;&#1076;&#1072;&#1085;\2021\&#1055;&#1088;&#1077;&#1079;&#1077;&#1085;&#1090;&#1072;&#1094;&#1080;&#1103;%20&#1082;%20&#1073;&#1102;&#1076;&#1078;&#1077;&#1090;&#1091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00\share\&#1054;&#1073;&#1084;&#1077;&#1085;&#1085;&#1080;&#1082;\2022\&#1047;&#1072;&#1103;&#1074;&#1082;&#1072;%20&#1085;&#1072;%20&#1083;&#1091;&#1095;&#1096;&#1091;&#1102;%20&#1084;&#1091;&#1085;&#1080;&#1094;&#1080;&#1087;&#1072;&#1083;&#1100;&#1085;&#1091;&#1102;%20&#1087;&#1088;&#1072;&#1082;&#1090;&#1080;&#1082;&#1091;\&#1041;&#1102;&#1076;&#1078;&#1077;&#1090;%20&#1076;&#1083;&#1103;%20&#1075;&#1088;&#1072;&#1078;&#1076;&#1072;&#1085;\2021\&#1055;&#1088;&#1077;&#1079;&#1077;&#1085;&#1090;&#1072;&#1094;&#1080;&#1103;%20&#1082;%20&#1073;&#1102;&#1076;&#1078;&#1077;&#1090;&#1091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00\share\&#1054;&#1073;&#1084;&#1077;&#1085;&#1085;&#1080;&#1082;\2022\&#1047;&#1072;&#1103;&#1074;&#1082;&#1072;%20&#1085;&#1072;%20&#1083;&#1091;&#1095;&#1096;&#1091;&#1102;%20&#1084;&#1091;&#1085;&#1080;&#1094;&#1080;&#1087;&#1072;&#1083;&#1100;&#1085;&#1091;&#1102;%20&#1087;&#1088;&#1072;&#1082;&#1090;&#1080;&#1082;&#1091;\&#1041;&#1102;&#1076;&#1078;&#1077;&#1090;%20&#1076;&#1083;&#1103;%20&#1075;&#1088;&#1072;&#1078;&#1076;&#1072;&#1085;\2021\&#1055;&#1088;&#1077;&#1079;&#1077;&#1085;&#1090;&#1072;&#1094;&#1080;&#1103;%20&#1082;%20&#1073;&#1102;&#1076;&#1078;&#1077;&#1090;&#1091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00\share\&#1054;&#1073;&#1084;&#1077;&#1085;&#1085;&#1080;&#1082;\2022\&#1047;&#1072;&#1103;&#1074;&#1082;&#1072;%20&#1085;&#1072;%20&#1083;&#1091;&#1095;&#1096;&#1091;&#1102;%20&#1084;&#1091;&#1085;&#1080;&#1094;&#1080;&#1087;&#1072;&#1083;&#1100;&#1085;&#1091;&#1102;%20&#1087;&#1088;&#1072;&#1082;&#1090;&#1080;&#1082;&#1091;\&#1041;&#1102;&#1076;&#1078;&#1077;&#1090;%20&#1076;&#1083;&#1103;%20&#1075;&#1088;&#1072;&#1078;&#1076;&#1072;&#1085;\2021\&#1055;&#1088;&#1077;&#1079;&#1077;&#1085;&#1090;&#1072;&#1094;&#1080;&#1103;%20&#1082;%20&#1073;&#1102;&#1076;&#1078;&#1077;&#1090;&#1091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00\share\&#1054;&#1073;&#1084;&#1077;&#1085;&#1085;&#1080;&#1082;\2022\&#1047;&#1072;&#1103;&#1074;&#1082;&#1072;%20&#1085;&#1072;%20&#1083;&#1091;&#1095;&#1096;&#1091;&#1102;%20&#1084;&#1091;&#1085;&#1080;&#1094;&#1080;&#1087;&#1072;&#1083;&#1100;&#1085;&#1091;&#1102;%20&#1087;&#1088;&#1072;&#1082;&#1090;&#1080;&#1082;&#1091;\&#1041;&#1102;&#1076;&#1078;&#1077;&#1090;%20&#1076;&#1083;&#1103;%20&#1075;&#1088;&#1072;&#1078;&#1076;&#1072;&#1085;\2021\&#1055;&#1088;&#1077;&#1079;&#1077;&#1085;&#1090;&#1072;&#1094;&#1080;&#1103;%20&#1082;%20&#1073;&#1102;&#1076;&#1078;&#1077;&#1090;&#1091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00\share\&#1054;&#1073;&#1084;&#1077;&#1085;&#1085;&#1080;&#1082;\2022\&#1047;&#1072;&#1103;&#1074;&#1082;&#1072;%20&#1085;&#1072;%20&#1083;&#1091;&#1095;&#1096;&#1091;&#1102;%20&#1084;&#1091;&#1085;&#1080;&#1094;&#1080;&#1087;&#1072;&#1083;&#1100;&#1085;&#1091;&#1102;%20&#1087;&#1088;&#1072;&#1082;&#1090;&#1080;&#1082;&#1091;\&#1041;&#1102;&#1076;&#1078;&#1077;&#1090;%20&#1076;&#1083;&#1103;%20&#1075;&#1088;&#1072;&#1078;&#1076;&#1072;&#1085;\2021\&#1055;&#1088;&#1077;&#1079;&#1077;&#1085;&#1090;&#1072;&#1094;&#1080;&#1103;%20&#1082;%20&#1073;&#1102;&#1076;&#1078;&#1077;&#1090;&#1091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00\share\&#1054;&#1073;&#1084;&#1077;&#1085;&#1085;&#1080;&#1082;\2022\&#1047;&#1072;&#1103;&#1074;&#1082;&#1072;%20&#1085;&#1072;%20&#1083;&#1091;&#1095;&#1096;&#1091;&#1102;%20&#1084;&#1091;&#1085;&#1080;&#1094;&#1080;&#1087;&#1072;&#1083;&#1100;&#1085;&#1091;&#1102;%20&#1087;&#1088;&#1072;&#1082;&#1090;&#1080;&#1082;&#1091;\&#1041;&#1102;&#1076;&#1078;&#1077;&#1090;%20&#1076;&#1083;&#1103;%20&#1075;&#1088;&#1072;&#1078;&#1076;&#1072;&#1085;\2021\&#1055;&#1088;&#1077;&#1079;&#1077;&#1085;&#1090;&#1072;&#1094;&#1080;&#1103;%20&#1082;%20&#1073;&#1102;&#1076;&#1078;&#1077;&#1090;&#1091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00\share\&#1054;&#1073;&#1084;&#1077;&#1085;&#1085;&#1080;&#1082;\2022\&#1047;&#1072;&#1103;&#1074;&#1082;&#1072;%20&#1085;&#1072;%20&#1083;&#1091;&#1095;&#1096;&#1091;&#1102;%20&#1084;&#1091;&#1085;&#1080;&#1094;&#1080;&#1087;&#1072;&#1083;&#1100;&#1085;&#1091;&#1102;%20&#1087;&#1088;&#1072;&#1082;&#1090;&#1080;&#1082;&#1091;\&#1041;&#1102;&#1076;&#1078;&#1077;&#1090;%20&#1076;&#1083;&#1103;%20&#1075;&#1088;&#1072;&#1078;&#1076;&#1072;&#1085;\2021\&#1055;&#1088;&#1077;&#1079;&#1077;&#1085;&#1090;&#1072;&#1094;&#1080;&#1103;%20&#1082;%20&#1073;&#1102;&#1076;&#1078;&#1077;&#1090;&#1091;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00\share\&#1054;&#1073;&#1084;&#1077;&#1085;&#1085;&#1080;&#1082;\2022\&#1047;&#1072;&#1103;&#1074;&#1082;&#1072;%20&#1085;&#1072;%20&#1083;&#1091;&#1095;&#1096;&#1091;&#1102;%20&#1084;&#1091;&#1085;&#1080;&#1094;&#1080;&#1087;&#1072;&#1083;&#1100;&#1085;&#1091;&#1102;%20&#1087;&#1088;&#1072;&#1082;&#1090;&#1080;&#1082;&#1091;\&#1041;&#1102;&#1076;&#1078;&#1077;&#1090;%20&#1076;&#1083;&#1103;%20&#1075;&#1088;&#1072;&#1078;&#1076;&#1072;&#1085;\2021\&#1055;&#1088;&#1077;&#1079;&#1077;&#1085;&#1090;&#1072;&#1094;&#1080;&#1103;%20&#1082;%20&#1073;&#1102;&#1076;&#1078;&#1077;&#1090;&#1091;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00\share\&#1054;&#1073;&#1084;&#1077;&#1085;&#1085;&#1080;&#1082;\2022\&#1047;&#1072;&#1103;&#1074;&#1082;&#1072;%20&#1085;&#1072;%20&#1083;&#1091;&#1095;&#1096;&#1091;&#1102;%20&#1084;&#1091;&#1085;&#1080;&#1094;&#1080;&#1087;&#1072;&#1083;&#1100;&#1085;&#1091;&#1102;%20&#1087;&#1088;&#1072;&#1082;&#1090;&#1080;&#1082;&#1091;\&#1041;&#1102;&#1076;&#1078;&#1077;&#1090;%20&#1076;&#1083;&#1103;%20&#1075;&#1088;&#1072;&#1078;&#1076;&#1072;&#1085;\2021\&#1055;&#1088;&#1077;&#1079;&#1077;&#1085;&#1090;&#1072;&#1094;&#1080;&#1103;%20&#1082;%20&#1073;&#1102;&#1076;&#1078;&#1077;&#1090;&#1091;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00\share\&#1054;&#1073;&#1084;&#1077;&#1085;&#1085;&#1080;&#1082;\2022\&#1047;&#1072;&#1103;&#1074;&#1082;&#1072;%20&#1085;&#1072;%20&#1083;&#1091;&#1095;&#1096;&#1091;&#1102;%20&#1084;&#1091;&#1085;&#1080;&#1094;&#1080;&#1087;&#1072;&#1083;&#1100;&#1085;&#1091;&#1102;%20&#1087;&#1088;&#1072;&#1082;&#1090;&#1080;&#1082;&#1091;\&#1041;&#1102;&#1076;&#1078;&#1077;&#1090;%20&#1076;&#1083;&#1103;%20&#1075;&#1088;&#1072;&#1078;&#1076;&#1072;&#1085;\2021\&#1055;&#1088;&#1077;&#1079;&#1077;&#1085;&#1090;&#1072;&#1094;&#1080;&#1103;%20&#1082;%20&#1073;&#1102;&#1076;&#1078;&#1077;&#1090;&#1091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00\share\&#1054;&#1073;&#1084;&#1077;&#1085;&#1085;&#1080;&#1082;\2022\&#1047;&#1072;&#1103;&#1074;&#1082;&#1072;%20&#1085;&#1072;%20&#1083;&#1091;&#1095;&#1096;&#1091;&#1102;%20&#1084;&#1091;&#1085;&#1080;&#1094;&#1080;&#1087;&#1072;&#1083;&#1100;&#1085;&#1091;&#1102;%20&#1087;&#1088;&#1072;&#1082;&#1090;&#1080;&#1082;&#1091;\&#1041;&#1102;&#1076;&#1078;&#1077;&#1090;%20&#1076;&#1083;&#1103;%20&#1075;&#1088;&#1072;&#1078;&#1076;&#1072;&#1085;\2021\&#1055;&#1088;&#1077;&#1079;&#1077;&#1085;&#1090;&#1072;&#1094;&#1080;&#1103;%20&#1082;%20&#1073;&#1102;&#1076;&#1078;&#1077;&#1090;&#1091;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00\share\&#1054;&#1073;&#1084;&#1077;&#1085;&#1085;&#1080;&#1082;\2022\&#1047;&#1072;&#1103;&#1074;&#1082;&#1072;%20&#1085;&#1072;%20&#1083;&#1091;&#1095;&#1096;&#1091;&#1102;%20&#1084;&#1091;&#1085;&#1080;&#1094;&#1080;&#1087;&#1072;&#1083;&#1100;&#1085;&#1091;&#1102;%20&#1087;&#1088;&#1072;&#1082;&#1090;&#1080;&#1082;&#1091;\&#1041;&#1102;&#1076;&#1078;&#1077;&#1090;%20&#1076;&#1083;&#1103;%20&#1075;&#1088;&#1072;&#1078;&#1076;&#1072;&#1085;\2021\&#1055;&#1088;&#1077;&#1079;&#1077;&#1085;&#1090;&#1072;&#1094;&#1080;&#1103;%20&#1082;%20&#1073;&#1102;&#1076;&#1078;&#1077;&#1090;&#1091;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00\share\&#1054;&#1073;&#1084;&#1077;&#1085;&#1085;&#1080;&#1082;\2022\&#1047;&#1072;&#1103;&#1074;&#1082;&#1072;%20&#1085;&#1072;%20&#1083;&#1091;&#1095;&#1096;&#1091;&#1102;%20&#1084;&#1091;&#1085;&#1080;&#1094;&#1080;&#1087;&#1072;&#1083;&#1100;&#1085;&#1091;&#1102;%20&#1087;&#1088;&#1072;&#1082;&#1090;&#1080;&#1082;&#1091;\&#1041;&#1102;&#1076;&#1078;&#1077;&#1090;%20&#1076;&#1083;&#1103;%20&#1075;&#1088;&#1072;&#1078;&#1076;&#1072;&#1085;\2021\&#1055;&#1088;&#1077;&#1079;&#1077;&#1085;&#1090;&#1072;&#1094;&#1080;&#1103;%20&#1082;%20&#1073;&#1102;&#1076;&#1078;&#1077;&#1090;&#1091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00\share\&#1054;&#1073;&#1084;&#1077;&#1085;&#1085;&#1080;&#1082;\2022\&#1047;&#1072;&#1103;&#1074;&#1082;&#1072;%20&#1085;&#1072;%20&#1083;&#1091;&#1095;&#1096;&#1091;&#1102;%20&#1084;&#1091;&#1085;&#1080;&#1094;&#1080;&#1087;&#1072;&#1083;&#1100;&#1085;&#1091;&#1102;%20&#1087;&#1088;&#1072;&#1082;&#1090;&#1080;&#1082;&#1091;\&#1041;&#1102;&#1076;&#1078;&#1077;&#1090;%20&#1076;&#1083;&#1103;%20&#1075;&#1088;&#1072;&#1078;&#1076;&#1072;&#1085;\2021\&#1055;&#1088;&#1077;&#1079;&#1077;&#1085;&#1090;&#1072;&#1094;&#1080;&#1103;%20&#1082;%20&#1073;&#1102;&#1076;&#1078;&#1077;&#1090;&#1091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00\share\&#1054;&#1073;&#1084;&#1077;&#1085;&#1085;&#1080;&#1082;\2022\&#1047;&#1072;&#1103;&#1074;&#1082;&#1072;%20&#1085;&#1072;%20&#1083;&#1091;&#1095;&#1096;&#1091;&#1102;%20&#1084;&#1091;&#1085;&#1080;&#1094;&#1080;&#1087;&#1072;&#1083;&#1100;&#1085;&#1091;&#1102;%20&#1087;&#1088;&#1072;&#1082;&#1090;&#1080;&#1082;&#1091;\&#1041;&#1102;&#1076;&#1078;&#1077;&#1090;%20&#1076;&#1083;&#1103;%20&#1075;&#1088;&#1072;&#1078;&#1076;&#1072;&#1085;\2021\&#1055;&#1088;&#1077;&#1079;&#1077;&#1085;&#1090;&#1072;&#1094;&#1080;&#1103;%20&#1082;%20&#1073;&#1102;&#1076;&#1078;&#1077;&#1090;&#1091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00\share\&#1054;&#1073;&#1084;&#1077;&#1085;&#1085;&#1080;&#1082;\2022\&#1047;&#1072;&#1103;&#1074;&#1082;&#1072;%20&#1085;&#1072;%20&#1083;&#1091;&#1095;&#1096;&#1091;&#1102;%20&#1084;&#1091;&#1085;&#1080;&#1094;&#1080;&#1087;&#1072;&#1083;&#1100;&#1085;&#1091;&#1102;%20&#1087;&#1088;&#1072;&#1082;&#1090;&#1080;&#1082;&#1091;\&#1041;&#1102;&#1076;&#1078;&#1077;&#1090;%20&#1076;&#1083;&#1103;%20&#1075;&#1088;&#1072;&#1078;&#1076;&#1072;&#1085;\2021\&#1055;&#1088;&#1077;&#1079;&#1077;&#1085;&#1090;&#1072;&#1094;&#1080;&#1103;%20&#1082;%20&#1073;&#1102;&#1076;&#1078;&#1077;&#1090;&#1091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00\share\&#1054;&#1073;&#1084;&#1077;&#1085;&#1085;&#1080;&#1082;\2022\&#1047;&#1072;&#1103;&#1074;&#1082;&#1072;%20&#1085;&#1072;%20&#1083;&#1091;&#1095;&#1096;&#1091;&#1102;%20&#1084;&#1091;&#1085;&#1080;&#1094;&#1080;&#1087;&#1072;&#1083;&#1100;&#1085;&#1091;&#1102;%20&#1087;&#1088;&#1072;&#1082;&#1090;&#1080;&#1082;&#1091;\&#1041;&#1102;&#1076;&#1078;&#1077;&#1090;%20&#1076;&#1083;&#1103;%20&#1075;&#1088;&#1072;&#1078;&#1076;&#1072;&#1085;\2021\&#1055;&#1088;&#1077;&#1079;&#1077;&#1085;&#1090;&#1072;&#1094;&#1080;&#1103;%20&#1082;%20&#1073;&#1102;&#1076;&#1078;&#1077;&#1090;&#1091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00\share\&#1054;&#1073;&#1084;&#1077;&#1085;&#1085;&#1080;&#1082;\2022\&#1047;&#1072;&#1103;&#1074;&#1082;&#1072;%20&#1085;&#1072;%20&#1083;&#1091;&#1095;&#1096;&#1091;&#1102;%20&#1084;&#1091;&#1085;&#1080;&#1094;&#1080;&#1087;&#1072;&#1083;&#1100;&#1085;&#1091;&#1102;%20&#1087;&#1088;&#1072;&#1082;&#1090;&#1080;&#1082;&#1091;\&#1041;&#1102;&#1076;&#1078;&#1077;&#1090;%20&#1076;&#1083;&#1103;%20&#1075;&#1088;&#1072;&#1078;&#1076;&#1072;&#1085;\2021\&#1055;&#1088;&#1077;&#1079;&#1077;&#1085;&#1090;&#1072;&#1094;&#1080;&#1103;%20&#1082;%20&#1073;&#1102;&#1076;&#1078;&#1077;&#1090;&#1091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00\share\&#1054;&#1073;&#1084;&#1077;&#1085;&#1085;&#1080;&#1082;\2022\&#1047;&#1072;&#1103;&#1074;&#1082;&#1072;%20&#1085;&#1072;%20&#1083;&#1091;&#1095;&#1096;&#1091;&#1102;%20&#1084;&#1091;&#1085;&#1080;&#1094;&#1080;&#1087;&#1072;&#1083;&#1100;&#1085;&#1091;&#1102;%20&#1087;&#1088;&#1072;&#1082;&#1090;&#1080;&#1082;&#1091;\&#1041;&#1102;&#1076;&#1078;&#1077;&#1090;%20&#1076;&#1083;&#1103;%20&#1075;&#1088;&#1072;&#1078;&#1076;&#1072;&#1085;\2021\&#1055;&#1088;&#1077;&#1079;&#1077;&#1085;&#1090;&#1072;&#1094;&#1080;&#1103;%20&#1082;%20&#1073;&#1102;&#1076;&#1078;&#1077;&#1090;&#1091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00\share\&#1054;&#1073;&#1084;&#1077;&#1085;&#1085;&#1080;&#1082;\2022\&#1047;&#1072;&#1103;&#1074;&#1082;&#1072;%20&#1085;&#1072;%20&#1083;&#1091;&#1095;&#1096;&#1091;&#1102;%20&#1084;&#1091;&#1085;&#1080;&#1094;&#1080;&#1087;&#1072;&#1083;&#1100;&#1085;&#1091;&#1102;%20&#1087;&#1088;&#1072;&#1082;&#1090;&#1080;&#1082;&#1091;\&#1041;&#1102;&#1076;&#1078;&#1077;&#1090;%20&#1076;&#1083;&#1103;%20&#1075;&#1088;&#1072;&#1078;&#1076;&#1072;&#1085;\2021\&#1055;&#1088;&#1077;&#1079;&#1077;&#1085;&#1090;&#1072;&#1094;&#1080;&#1103;%20&#1082;%20&#1073;&#1102;&#1076;&#1078;&#1077;&#1090;&#1091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5"/>
  <c:chart>
    <c:title>
      <c:tx>
        <c:rich>
          <a:bodyPr/>
          <a:lstStyle/>
          <a:p>
            <a:pPr>
              <a:defRPr/>
            </a:pPr>
            <a:r>
              <a:rPr lang="ru-RU" b="0" dirty="0"/>
              <a:t>тыс. руб.</a:t>
            </a:r>
          </a:p>
        </c:rich>
      </c:tx>
      <c:layout>
        <c:manualLayout>
          <c:xMode val="edge"/>
          <c:yMode val="edge"/>
          <c:x val="0.8762220470974672"/>
          <c:y val="3.3042108866826451E-2"/>
        </c:manualLayout>
      </c:layout>
    </c:title>
    <c:view3D>
      <c:rAngAx val="1"/>
    </c:view3D>
    <c:sideWall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sideWall>
    <c:backWall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backWall>
    <c:plotArea>
      <c:layout/>
      <c:bar3DChart>
        <c:barDir val="col"/>
        <c:grouping val="clustered"/>
        <c:ser>
          <c:idx val="0"/>
          <c:order val="0"/>
          <c:tx>
            <c:v>Доходы</c:v>
          </c:tx>
          <c:spPr>
            <a:solidFill>
              <a:schemeClr val="accent2">
                <a:lumMod val="60000"/>
                <a:lumOff val="40000"/>
              </a:schemeClr>
            </a:solidFill>
          </c:spPr>
          <c:cat>
            <c:strRef>
              <c:f>'Основные характеристики'!$B$5:$D$5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'Основные характеристики'!$B$6:$D$6</c:f>
              <c:numCache>
                <c:formatCode>#,##0.00000</c:formatCode>
                <c:ptCount val="3"/>
                <c:pt idx="0">
                  <c:v>978857.27110999904</c:v>
                </c:pt>
                <c:pt idx="1">
                  <c:v>508712.78227999998</c:v>
                </c:pt>
                <c:pt idx="2">
                  <c:v>510486.68745000003</c:v>
                </c:pt>
              </c:numCache>
            </c:numRef>
          </c:val>
        </c:ser>
        <c:ser>
          <c:idx val="1"/>
          <c:order val="1"/>
          <c:tx>
            <c:v>Расходы</c:v>
          </c:tx>
          <c:spPr>
            <a:effectLst>
              <a:outerShdw blurRad="40000" dist="20000" dir="5400000" rotWithShape="0">
                <a:schemeClr val="accent5">
                  <a:lumMod val="40000"/>
                  <a:lumOff val="60000"/>
                  <a:alpha val="38000"/>
                </a:schemeClr>
              </a:outerShdw>
            </a:effectLst>
          </c:spPr>
          <c:cat>
            <c:strRef>
              <c:f>'Основные характеристики'!$B$5:$D$5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'Основные характеристики'!$B$7:$D$7</c:f>
              <c:numCache>
                <c:formatCode>#,##0.00000</c:formatCode>
                <c:ptCount val="3"/>
                <c:pt idx="0">
                  <c:v>980286.52507000009</c:v>
                </c:pt>
                <c:pt idx="1">
                  <c:v>509070.97707000002</c:v>
                </c:pt>
                <c:pt idx="2">
                  <c:v>511307.39116000006</c:v>
                </c:pt>
              </c:numCache>
            </c:numRef>
          </c:val>
        </c:ser>
        <c:ser>
          <c:idx val="2"/>
          <c:order val="2"/>
          <c:tx>
            <c:v>Дефицит</c:v>
          </c:tx>
          <c:spPr>
            <a:solidFill>
              <a:schemeClr val="accent6">
                <a:lumMod val="50000"/>
              </a:schemeClr>
            </a:solidFill>
          </c:spPr>
          <c:cat>
            <c:strRef>
              <c:f>'Основные характеристики'!$B$5:$D$5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'Основные характеристики'!$B$8:$D$8</c:f>
              <c:numCache>
                <c:formatCode>#,##0.00000</c:formatCode>
                <c:ptCount val="3"/>
                <c:pt idx="0">
                  <c:v>-1429.2539600001182</c:v>
                </c:pt>
                <c:pt idx="1">
                  <c:v>-358.19479000003776</c:v>
                </c:pt>
                <c:pt idx="2">
                  <c:v>-820.70371000003149</c:v>
                </c:pt>
              </c:numCache>
            </c:numRef>
          </c:val>
        </c:ser>
        <c:shape val="cylinder"/>
        <c:axId val="134651264"/>
        <c:axId val="138814592"/>
        <c:axId val="0"/>
      </c:bar3DChart>
      <c:catAx>
        <c:axId val="134651264"/>
        <c:scaling>
          <c:orientation val="minMax"/>
        </c:scaling>
        <c:axPos val="b"/>
        <c:numFmt formatCode="General" sourceLinked="1"/>
        <c:majorTickMark val="none"/>
        <c:tickLblPos val="nextTo"/>
        <c:crossAx val="138814592"/>
        <c:crosses val="autoZero"/>
        <c:auto val="1"/>
        <c:lblAlgn val="ctr"/>
        <c:lblOffset val="100"/>
      </c:catAx>
      <c:valAx>
        <c:axId val="138814592"/>
        <c:scaling>
          <c:orientation val="minMax"/>
        </c:scaling>
        <c:axPos val="l"/>
        <c:majorGridlines/>
        <c:numFmt formatCode="#,##0.00000" sourceLinked="1"/>
        <c:majorTickMark val="none"/>
        <c:tickLblPos val="nextTo"/>
        <c:crossAx val="13465126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sz="2800" dirty="0"/>
              <a:t>2021</a:t>
            </a:r>
            <a:r>
              <a:rPr lang="ru-RU" dirty="0"/>
              <a:t>  год</a:t>
            </a:r>
          </a:p>
        </c:rich>
      </c:tx>
    </c:title>
    <c:plotArea>
      <c:layout/>
      <c:doughnutChart>
        <c:varyColors val="1"/>
        <c:ser>
          <c:idx val="0"/>
          <c:order val="0"/>
          <c:tx>
            <c:strRef>
              <c:f>'Структура расходов по долям'!$C$7</c:f>
              <c:strCache>
                <c:ptCount val="1"/>
                <c:pt idx="0">
                  <c:v>2021  год</c:v>
                </c:pt>
              </c:strCache>
            </c:strRef>
          </c:tx>
          <c:dLbls>
            <c:dLbl>
              <c:idx val="1"/>
              <c:layout>
                <c:manualLayout>
                  <c:x val="-2.0400585811197511E-2"/>
                  <c:y val="0"/>
                </c:manualLayout>
              </c:layout>
              <c:showPercent val="1"/>
            </c:dLbl>
            <c:dLbl>
              <c:idx val="4"/>
              <c:layout>
                <c:manualLayout>
                  <c:x val="-1.1657477606398622E-2"/>
                  <c:y val="-1.7400695719548741E-2"/>
                </c:manualLayout>
              </c:layout>
              <c:showPercent val="1"/>
            </c:dLbl>
            <c:dLbl>
              <c:idx val="5"/>
              <c:layout>
                <c:manualLayout>
                  <c:x val="1.1657477606398622E-2"/>
                  <c:y val="4.3501568032181699E-2"/>
                </c:manualLayout>
              </c:layout>
              <c:showPercent val="1"/>
            </c:dLbl>
            <c:dLbl>
              <c:idx val="6"/>
              <c:layout>
                <c:manualLayout>
                  <c:x val="1.020029290559874E-2"/>
                  <c:y val="2.1750869649435926E-3"/>
                </c:manualLayout>
              </c:layout>
              <c:showPercent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Percent val="1"/>
          </c:dLbls>
          <c:cat>
            <c:strRef>
              <c:f>'Структура расходов по долям'!$B$8:$B$16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'Структура расходов по долям'!$C$8:$C$16</c:f>
              <c:numCache>
                <c:formatCode>#,##0.00000</c:formatCode>
                <c:ptCount val="9"/>
                <c:pt idx="0">
                  <c:v>206891.22298000011</c:v>
                </c:pt>
                <c:pt idx="1">
                  <c:v>1112.366</c:v>
                </c:pt>
                <c:pt idx="2">
                  <c:v>47905.581530000003</c:v>
                </c:pt>
                <c:pt idx="3">
                  <c:v>604178.12867000001</c:v>
                </c:pt>
                <c:pt idx="4">
                  <c:v>1791.6666700000001</c:v>
                </c:pt>
                <c:pt idx="5">
                  <c:v>264.97999999999968</c:v>
                </c:pt>
                <c:pt idx="6">
                  <c:v>36565.206850000002</c:v>
                </c:pt>
                <c:pt idx="7">
                  <c:v>61364.30343</c:v>
                </c:pt>
                <c:pt idx="8">
                  <c:v>20213.068940000001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5396670918127331"/>
          <c:y val="0.1053069216048918"/>
          <c:w val="0.33774305726070386"/>
          <c:h val="0.89118021085224897"/>
        </c:manualLayout>
      </c:layout>
    </c:legend>
    <c:plotVisOnly val="1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Pr>
        <a:bodyPr/>
        <a:lstStyle/>
        <a:p>
          <a:pPr>
            <a:defRPr sz="2800"/>
          </a:pPr>
          <a:endParaRPr lang="ru-RU"/>
        </a:p>
      </c:txPr>
    </c:title>
    <c:plotArea>
      <c:layout/>
      <c:doughnutChart>
        <c:varyColors val="1"/>
        <c:ser>
          <c:idx val="0"/>
          <c:order val="0"/>
          <c:tx>
            <c:strRef>
              <c:f>'Структура расходов по долям'!$D$7</c:f>
              <c:strCache>
                <c:ptCount val="1"/>
                <c:pt idx="0">
                  <c:v>2022 год </c:v>
                </c:pt>
              </c:strCache>
            </c:strRef>
          </c:tx>
          <c:dLbls>
            <c:dLbl>
              <c:idx val="5"/>
              <c:layout>
                <c:manualLayout>
                  <c:x val="1.8738606875945089E-2"/>
                  <c:y val="1.7344052048544226E-2"/>
                </c:manualLayout>
              </c:layout>
              <c:showPercent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Percent val="1"/>
          </c:dLbls>
          <c:cat>
            <c:strRef>
              <c:f>'Структура расходов по долям'!$B$8:$B$16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'Структура расходов по долям'!$D$8:$D$16</c:f>
              <c:numCache>
                <c:formatCode>#,##0.00000</c:formatCode>
                <c:ptCount val="9"/>
                <c:pt idx="0">
                  <c:v>210695.52897000001</c:v>
                </c:pt>
                <c:pt idx="1">
                  <c:v>1180</c:v>
                </c:pt>
                <c:pt idx="2">
                  <c:v>55121.724999999999</c:v>
                </c:pt>
                <c:pt idx="3">
                  <c:v>152675.43713999999</c:v>
                </c:pt>
                <c:pt idx="4">
                  <c:v>467.23699999999945</c:v>
                </c:pt>
                <c:pt idx="5">
                  <c:v>120</c:v>
                </c:pt>
                <c:pt idx="6">
                  <c:v>34215.236429999997</c:v>
                </c:pt>
                <c:pt idx="7">
                  <c:v>33832.433080000003</c:v>
                </c:pt>
                <c:pt idx="8">
                  <c:v>20763.379449999971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9823144324613953"/>
          <c:y val="0.1053069216048918"/>
          <c:w val="0.39347839731453493"/>
          <c:h val="0.89118021085224874"/>
        </c:manualLayout>
      </c:layout>
    </c:legend>
    <c:plotVisOnly val="1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layout>
        <c:manualLayout>
          <c:xMode val="edge"/>
          <c:yMode val="edge"/>
          <c:x val="0.44439373403574078"/>
          <c:y val="1.3888886357377129E-2"/>
        </c:manualLayout>
      </c:layout>
      <c:txPr>
        <a:bodyPr/>
        <a:lstStyle/>
        <a:p>
          <a:pPr>
            <a:defRPr sz="2800"/>
          </a:pPr>
          <a:endParaRPr lang="ru-RU"/>
        </a:p>
      </c:txPr>
    </c:title>
    <c:plotArea>
      <c:layout/>
      <c:doughnutChart>
        <c:varyColors val="1"/>
        <c:ser>
          <c:idx val="0"/>
          <c:order val="0"/>
          <c:tx>
            <c:strRef>
              <c:f>'Структура расходов по долям'!$E$7</c:f>
              <c:strCache>
                <c:ptCount val="1"/>
                <c:pt idx="0">
                  <c:v>2023 год</c:v>
                </c:pt>
              </c:strCache>
            </c:strRef>
          </c:tx>
          <c:dLbls>
            <c:dLbl>
              <c:idx val="5"/>
              <c:layout>
                <c:manualLayout>
                  <c:x val="1.4692275495667654E-2"/>
                  <c:y val="2.1680065060680282E-2"/>
                </c:manualLayout>
              </c:layout>
              <c:showPercent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Percent val="1"/>
          </c:dLbls>
          <c:cat>
            <c:strRef>
              <c:f>'Структура расходов по долям'!$B$8:$B$16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'Структура расходов по долям'!$E$8:$E$16</c:f>
              <c:numCache>
                <c:formatCode>#,##0.00000</c:formatCode>
                <c:ptCount val="9"/>
                <c:pt idx="0">
                  <c:v>222819.85491999981</c:v>
                </c:pt>
                <c:pt idx="1">
                  <c:v>1764.98</c:v>
                </c:pt>
                <c:pt idx="2">
                  <c:v>35942.525000000001</c:v>
                </c:pt>
                <c:pt idx="3">
                  <c:v>156657.31729000001</c:v>
                </c:pt>
                <c:pt idx="4">
                  <c:v>135</c:v>
                </c:pt>
                <c:pt idx="5">
                  <c:v>120</c:v>
                </c:pt>
                <c:pt idx="6">
                  <c:v>33695.636429999999</c:v>
                </c:pt>
                <c:pt idx="7">
                  <c:v>34904.528149999998</c:v>
                </c:pt>
                <c:pt idx="8">
                  <c:v>25267.549369999979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5176287639122565"/>
          <c:y val="0.1053069216048918"/>
          <c:w val="0.33994697823854275"/>
          <c:h val="0.89118021085224841"/>
        </c:manualLayout>
      </c:layout>
    </c:legend>
    <c:plotVisOnly val="1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'Формирование бюджета по мун про'!$C$12</c:f>
              <c:strCache>
                <c:ptCount val="1"/>
                <c:pt idx="0">
                  <c:v>2021  год</c:v>
                </c:pt>
              </c:strCache>
            </c:strRef>
          </c:tx>
          <c:cat>
            <c:strRef>
              <c:f>'Формирование бюджета по мун про'!$B$13:$B$14</c:f>
              <c:strCache>
                <c:ptCount val="2"/>
                <c:pt idx="0">
                  <c:v>Расходы на реализацию МП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'Формирование бюджета по мун про'!$C$13:$C$14</c:f>
              <c:numCache>
                <c:formatCode>#,##0.00000</c:formatCode>
                <c:ptCount val="2"/>
                <c:pt idx="0">
                  <c:v>525953.86688000127</c:v>
                </c:pt>
                <c:pt idx="1">
                  <c:v>454332.65818999993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txPr>
        <a:bodyPr/>
        <a:lstStyle/>
        <a:p>
          <a:pPr>
            <a:defRPr sz="900"/>
          </a:pPr>
          <a:endParaRPr lang="ru-RU"/>
        </a:p>
      </c:txPr>
    </c:legend>
    <c:plotVisOnly val="1"/>
  </c:chart>
  <c:spPr>
    <a:ln>
      <a:solidFill>
        <a:srgbClr val="4F81BD"/>
      </a:solidFill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'Формирование бюджета по мун про'!$D$12</c:f>
              <c:strCache>
                <c:ptCount val="1"/>
                <c:pt idx="0">
                  <c:v>2022 год </c:v>
                </c:pt>
              </c:strCache>
            </c:strRef>
          </c:tx>
          <c:cat>
            <c:strRef>
              <c:f>'Формирование бюджета по мун про'!$B$13:$B$14</c:f>
              <c:strCache>
                <c:ptCount val="2"/>
                <c:pt idx="0">
                  <c:v>Расходы на реализацию МП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'Формирование бюджета по мун про'!$D$13:$D$14</c:f>
              <c:numCache>
                <c:formatCode>#,##0.00000</c:formatCode>
                <c:ptCount val="2"/>
                <c:pt idx="0">
                  <c:v>150645.40598000001</c:v>
                </c:pt>
                <c:pt idx="1">
                  <c:v>358425.57108999998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txPr>
        <a:bodyPr/>
        <a:lstStyle/>
        <a:p>
          <a:pPr>
            <a:defRPr sz="900"/>
          </a:pPr>
          <a:endParaRPr lang="ru-RU"/>
        </a:p>
      </c:txPr>
    </c:legend>
    <c:plotVisOnly val="1"/>
  </c:chart>
  <c:spPr>
    <a:ln>
      <a:solidFill>
        <a:srgbClr val="4F81BD"/>
      </a:solidFill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'Формирование бюджета по мун про'!$E$12</c:f>
              <c:strCache>
                <c:ptCount val="1"/>
                <c:pt idx="0">
                  <c:v>2023 год</c:v>
                </c:pt>
              </c:strCache>
            </c:strRef>
          </c:tx>
          <c:cat>
            <c:strRef>
              <c:f>'Формирование бюджета по мун про'!$B$13:$B$14</c:f>
              <c:strCache>
                <c:ptCount val="2"/>
                <c:pt idx="0">
                  <c:v>Расходы на реализацию МП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'Формирование бюджета по мун про'!$E$13:$E$14</c:f>
              <c:numCache>
                <c:formatCode>#,##0.00000</c:formatCode>
                <c:ptCount val="2"/>
                <c:pt idx="0">
                  <c:v>145221.85988999985</c:v>
                </c:pt>
                <c:pt idx="1">
                  <c:v>366085.53126999998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txPr>
        <a:bodyPr/>
        <a:lstStyle/>
        <a:p>
          <a:pPr>
            <a:defRPr sz="900"/>
          </a:pPr>
          <a:endParaRPr lang="ru-RU"/>
        </a:p>
      </c:txPr>
    </c:legend>
    <c:plotVisOnly val="1"/>
  </c:chart>
  <c:spPr>
    <a:ln>
      <a:solidFill>
        <a:srgbClr val="4F81BD"/>
      </a:solidFill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plotArea>
      <c:layout/>
      <c:pieChart>
        <c:varyColors val="1"/>
        <c:ser>
          <c:idx val="0"/>
          <c:order val="0"/>
          <c:tx>
            <c:strRef>
              <c:f>'Инвестиции в общем объеме расх'!$C$8</c:f>
              <c:strCache>
                <c:ptCount val="1"/>
                <c:pt idx="0">
                  <c:v>2021 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23209072987731474"/>
                  <c:y val="0.18622706247219847"/>
                </c:manualLayout>
              </c:layout>
              <c:showCatName val="1"/>
              <c:showPercent val="1"/>
            </c:dLbl>
            <c:showCatName val="1"/>
            <c:showPercent val="1"/>
          </c:dLbls>
          <c:cat>
            <c:strRef>
              <c:f>'Инвестиции в общем объеме расх'!$B$9:$B$10</c:f>
              <c:strCache>
                <c:ptCount val="2"/>
                <c:pt idx="0">
                  <c:v>Инвестиционные мероприятия </c:v>
                </c:pt>
                <c:pt idx="1">
                  <c:v>Расходы всего</c:v>
                </c:pt>
              </c:strCache>
            </c:strRef>
          </c:cat>
          <c:val>
            <c:numRef>
              <c:f>'Инвестиции в общем объеме расх'!$C$9:$C$10</c:f>
              <c:numCache>
                <c:formatCode>#,##0.00000</c:formatCode>
                <c:ptCount val="2"/>
                <c:pt idx="0">
                  <c:v>365342.19281000004</c:v>
                </c:pt>
                <c:pt idx="1">
                  <c:v>980286.52507000009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spPr>
    <a:ln>
      <a:solidFill>
        <a:srgbClr val="4F81BD"/>
      </a:solidFill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plotArea>
      <c:layout/>
      <c:pieChart>
        <c:varyColors val="1"/>
        <c:ser>
          <c:idx val="0"/>
          <c:order val="0"/>
          <c:tx>
            <c:strRef>
              <c:f>'Инвестиции в общем объеме расх'!$D$8</c:f>
              <c:strCache>
                <c:ptCount val="1"/>
                <c:pt idx="0">
                  <c:v>2022 год 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29443713429827262"/>
                  <c:y val="0.13135710530654388"/>
                </c:manualLayout>
              </c:layout>
              <c:showCatName val="1"/>
              <c:showPercent val="1"/>
            </c:dLbl>
            <c:showCatName val="1"/>
            <c:showPercent val="1"/>
          </c:dLbls>
          <c:cat>
            <c:strRef>
              <c:f>'Инвестиции в общем объеме расх'!$B$9:$B$10</c:f>
              <c:strCache>
                <c:ptCount val="2"/>
                <c:pt idx="0">
                  <c:v>Инвестиционные мероприятия </c:v>
                </c:pt>
                <c:pt idx="1">
                  <c:v>Расходы всего</c:v>
                </c:pt>
              </c:strCache>
            </c:strRef>
          </c:cat>
          <c:val>
            <c:numRef>
              <c:f>'Инвестиции в общем объеме расх'!$D$9:$D$10</c:f>
              <c:numCache>
                <c:formatCode>#,##0.00000</c:formatCode>
                <c:ptCount val="2"/>
                <c:pt idx="0">
                  <c:v>0</c:v>
                </c:pt>
                <c:pt idx="1">
                  <c:v>509070.97707000002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spPr>
    <a:ln>
      <a:solidFill>
        <a:srgbClr val="4F81BD"/>
      </a:solidFill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plotArea>
      <c:layout/>
      <c:pieChart>
        <c:varyColors val="1"/>
        <c:ser>
          <c:idx val="0"/>
          <c:order val="0"/>
          <c:tx>
            <c:strRef>
              <c:f>'Инвестиции в общем объеме расх'!$E$8</c:f>
              <c:strCache>
                <c:ptCount val="1"/>
                <c:pt idx="0">
                  <c:v>2023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32164523513665438"/>
                  <c:y val="0.13135710530654388"/>
                </c:manualLayout>
              </c:layout>
              <c:showCatName val="1"/>
              <c:showPercent val="1"/>
            </c:dLbl>
            <c:showCatName val="1"/>
            <c:showPercent val="1"/>
          </c:dLbls>
          <c:cat>
            <c:strRef>
              <c:f>'Инвестиции в общем объеме расх'!$B$9:$B$10</c:f>
              <c:strCache>
                <c:ptCount val="2"/>
                <c:pt idx="0">
                  <c:v>Инвестиционные мероприятия </c:v>
                </c:pt>
                <c:pt idx="1">
                  <c:v>Расходы всего</c:v>
                </c:pt>
              </c:strCache>
            </c:strRef>
          </c:cat>
          <c:val>
            <c:numRef>
              <c:f>'Инвестиции в общем объеме расх'!$E$9:$E$10</c:f>
              <c:numCache>
                <c:formatCode>#,##0.00000</c:formatCode>
                <c:ptCount val="2"/>
                <c:pt idx="0">
                  <c:v>0</c:v>
                </c:pt>
                <c:pt idx="1">
                  <c:v>511307.39116000006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spPr>
    <a:ln>
      <a:solidFill>
        <a:srgbClr val="4F81BD"/>
      </a:solidFill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'Дорожный фонд '!$D$5</c:f>
              <c:strCache>
                <c:ptCount val="1"/>
                <c:pt idx="0">
                  <c:v>2021  год</c:v>
                </c:pt>
              </c:strCache>
            </c:strRef>
          </c:tx>
          <c:cat>
            <c:strRef>
              <c:f>'Дорожный фонд '!$C$6:$C$7</c:f>
              <c:strCache>
                <c:ptCount val="2"/>
                <c:pt idx="0">
                  <c:v>Дорожный фонд </c:v>
                </c:pt>
                <c:pt idx="1">
                  <c:v>Расходы всего</c:v>
                </c:pt>
              </c:strCache>
            </c:strRef>
          </c:cat>
          <c:val>
            <c:numRef>
              <c:f>'Дорожный фонд '!$D$6:$D$7</c:f>
              <c:numCache>
                <c:formatCode>#,##0.00000</c:formatCode>
                <c:ptCount val="2"/>
                <c:pt idx="0">
                  <c:v>40415.769349999995</c:v>
                </c:pt>
                <c:pt idx="1">
                  <c:v>980286.52507000009</c:v>
                </c:pt>
              </c:numCache>
            </c:numRef>
          </c:val>
        </c:ser>
        <c:dLbls>
          <c:showPercent val="1"/>
        </c:dLbls>
      </c:pie3DChart>
    </c:plotArea>
    <c:legend>
      <c:legendPos val="r"/>
    </c:legend>
    <c:plotVisOnly val="1"/>
  </c:chart>
  <c:spPr>
    <a:ln>
      <a:solidFill>
        <a:srgbClr val="4F81BD"/>
      </a:solidFill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sideWall>
    <c:backWall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'Структруа доходов'!$B$6</c:f>
              <c:strCache>
                <c:ptCount val="1"/>
                <c:pt idx="0">
                  <c:v>2021 год</c:v>
                </c:pt>
              </c:strCache>
            </c:strRef>
          </c:tx>
          <c:cat>
            <c:strRef>
              <c:f>'Структруа доходов'!$C$5:$E$5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'Структруа доходов'!$C$6:$E$6</c:f>
              <c:numCache>
                <c:formatCode>#,##0.00000</c:formatCode>
                <c:ptCount val="3"/>
                <c:pt idx="0">
                  <c:v>309003.21302999998</c:v>
                </c:pt>
                <c:pt idx="1">
                  <c:v>102207.98203999994</c:v>
                </c:pt>
                <c:pt idx="2">
                  <c:v>567646.07604000007</c:v>
                </c:pt>
              </c:numCache>
            </c:numRef>
          </c:val>
        </c:ser>
        <c:ser>
          <c:idx val="1"/>
          <c:order val="1"/>
          <c:tx>
            <c:strRef>
              <c:f>'Структруа доходов'!$B$7</c:f>
              <c:strCache>
                <c:ptCount val="1"/>
                <c:pt idx="0">
                  <c:v>2022 год</c:v>
                </c:pt>
              </c:strCache>
            </c:strRef>
          </c:tx>
          <c:cat>
            <c:strRef>
              <c:f>'Структруа доходов'!$C$5:$E$5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'Структруа доходов'!$C$7:$E$7</c:f>
              <c:numCache>
                <c:formatCode>#,##0.00000</c:formatCode>
                <c:ptCount val="3"/>
                <c:pt idx="0">
                  <c:v>326886.51196999999</c:v>
                </c:pt>
                <c:pt idx="1">
                  <c:v>55789.628499999992</c:v>
                </c:pt>
                <c:pt idx="2">
                  <c:v>126036.64181</c:v>
                </c:pt>
              </c:numCache>
            </c:numRef>
          </c:val>
        </c:ser>
        <c:ser>
          <c:idx val="2"/>
          <c:order val="2"/>
          <c:tx>
            <c:strRef>
              <c:f>'Структруа доходов'!$B$8</c:f>
              <c:strCache>
                <c:ptCount val="1"/>
                <c:pt idx="0">
                  <c:v>2023 год</c:v>
                </c:pt>
              </c:strCache>
            </c:strRef>
          </c:tx>
          <c:cat>
            <c:strRef>
              <c:f>'Структруа доходов'!$C$5:$E$5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'Структруа доходов'!$C$8:$E$8</c:f>
              <c:numCache>
                <c:formatCode>#,##0.00000</c:formatCode>
                <c:ptCount val="3"/>
                <c:pt idx="0">
                  <c:v>343119.51196999999</c:v>
                </c:pt>
                <c:pt idx="1">
                  <c:v>57594.858600000043</c:v>
                </c:pt>
                <c:pt idx="2">
                  <c:v>109772.31687999988</c:v>
                </c:pt>
              </c:numCache>
            </c:numRef>
          </c:val>
        </c:ser>
        <c:shape val="box"/>
        <c:axId val="140850688"/>
        <c:axId val="141140736"/>
        <c:axId val="0"/>
      </c:bar3DChart>
      <c:catAx>
        <c:axId val="140850688"/>
        <c:scaling>
          <c:orientation val="minMax"/>
        </c:scaling>
        <c:axPos val="b"/>
        <c:tickLblPos val="nextTo"/>
        <c:crossAx val="141140736"/>
        <c:crosses val="autoZero"/>
        <c:auto val="1"/>
        <c:lblAlgn val="ctr"/>
        <c:lblOffset val="100"/>
      </c:catAx>
      <c:valAx>
        <c:axId val="141140736"/>
        <c:scaling>
          <c:orientation val="minMax"/>
        </c:scaling>
        <c:axPos val="l"/>
        <c:majorGridlines/>
        <c:numFmt formatCode="#,##0.00000" sourceLinked="1"/>
        <c:tickLblPos val="nextTo"/>
        <c:crossAx val="14085068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'Дорожный фонд '!$E$5</c:f>
              <c:strCache>
                <c:ptCount val="1"/>
                <c:pt idx="0">
                  <c:v>2022 год </c:v>
                </c:pt>
              </c:strCache>
            </c:strRef>
          </c:tx>
          <c:cat>
            <c:strRef>
              <c:f>'Дорожный фонд '!$C$6:$C$7</c:f>
              <c:strCache>
                <c:ptCount val="2"/>
                <c:pt idx="0">
                  <c:v>Дорожный фонд </c:v>
                </c:pt>
                <c:pt idx="1">
                  <c:v>Расходы всего</c:v>
                </c:pt>
              </c:strCache>
            </c:strRef>
          </c:cat>
          <c:val>
            <c:numRef>
              <c:f>'Дорожный фонд '!$E$6:$E$7</c:f>
              <c:numCache>
                <c:formatCode>#,##0.00000</c:formatCode>
                <c:ptCount val="2"/>
                <c:pt idx="0">
                  <c:v>47848.764999999999</c:v>
                </c:pt>
                <c:pt idx="1">
                  <c:v>509070.97707000002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</c:legend>
    <c:plotVisOnly val="1"/>
  </c:chart>
  <c:spPr>
    <a:ln>
      <a:solidFill>
        <a:srgbClr val="4F81BD"/>
      </a:solidFill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'[Презентация к бюджету.xlsx]Дорожный фонд '!$F$5</c:f>
              <c:strCache>
                <c:ptCount val="1"/>
                <c:pt idx="0">
                  <c:v>2023 год</c:v>
                </c:pt>
              </c:strCache>
            </c:strRef>
          </c:tx>
          <c:cat>
            <c:strRef>
              <c:f>'[Презентация к бюджету.xlsx]Дорожный фонд '!$C$6:$C$7</c:f>
              <c:strCache>
                <c:ptCount val="2"/>
                <c:pt idx="0">
                  <c:v>Дорожный фонд </c:v>
                </c:pt>
                <c:pt idx="1">
                  <c:v>Расходы всего</c:v>
                </c:pt>
              </c:strCache>
            </c:strRef>
          </c:cat>
          <c:val>
            <c:numRef>
              <c:f>'[Презентация к бюджету.xlsx]Дорожный фонд '!$F$6:$F$7</c:f>
              <c:numCache>
                <c:formatCode>#,##0.00000</c:formatCode>
                <c:ptCount val="2"/>
                <c:pt idx="0">
                  <c:v>29348.764999999999</c:v>
                </c:pt>
                <c:pt idx="1">
                  <c:v>511307.39116000006</c:v>
                </c:pt>
              </c:numCache>
            </c:numRef>
          </c:val>
        </c:ser>
        <c:dLbls>
          <c:showPercent val="1"/>
        </c:dLbls>
      </c:pie3DChart>
    </c:plotArea>
    <c:legend>
      <c:legendPos val="r"/>
    </c:legend>
    <c:plotVisOnly val="1"/>
  </c:chart>
  <c:spPr>
    <a:ln>
      <a:solidFill>
        <a:srgbClr val="4F81BD"/>
      </a:solidFill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title>
      <c:layout/>
    </c:title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'Структура доходов по долям'!$B$6</c:f>
              <c:strCache>
                <c:ptCount val="1"/>
                <c:pt idx="0">
                  <c:v>2021 год</c:v>
                </c:pt>
              </c:strCache>
            </c:strRef>
          </c:tx>
          <c:cat>
            <c:strRef>
              <c:f>'Структура доходов по долям'!$C$5:$E$5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'Структура доходов по долям'!$C$6:$E$6</c:f>
              <c:numCache>
                <c:formatCode>#,##0.00000</c:formatCode>
                <c:ptCount val="3"/>
                <c:pt idx="0">
                  <c:v>309003.21302999998</c:v>
                </c:pt>
                <c:pt idx="1">
                  <c:v>102207.98203999994</c:v>
                </c:pt>
                <c:pt idx="2">
                  <c:v>567646.07604000007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 rtl="0">
            <a:defRPr/>
          </a:pPr>
          <a:endParaRPr lang="ru-RU"/>
        </a:p>
      </c:txPr>
    </c:legend>
    <c:plotVisOnly val="1"/>
  </c:chart>
  <c:spPr>
    <a:ln>
      <a:solidFill>
        <a:schemeClr val="accent1"/>
      </a:solidFill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title>
      <c:layout/>
    </c:title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'Структура доходов по долям'!$B$7</c:f>
              <c:strCache>
                <c:ptCount val="1"/>
                <c:pt idx="0">
                  <c:v>2022 год</c:v>
                </c:pt>
              </c:strCache>
            </c:strRef>
          </c:tx>
          <c:cat>
            <c:strRef>
              <c:f>'Структура доходов по долям'!$C$5:$E$5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'Структура доходов по долям'!$C$7:$E$7</c:f>
              <c:numCache>
                <c:formatCode>#,##0.00000</c:formatCode>
                <c:ptCount val="3"/>
                <c:pt idx="0">
                  <c:v>326886.51196999999</c:v>
                </c:pt>
                <c:pt idx="1">
                  <c:v>55789.628499999992</c:v>
                </c:pt>
                <c:pt idx="2">
                  <c:v>126036.64181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 rtl="0">
            <a:defRPr/>
          </a:pPr>
          <a:endParaRPr lang="ru-RU"/>
        </a:p>
      </c:txPr>
    </c:legend>
    <c:plotVisOnly val="1"/>
  </c:chart>
  <c:spPr>
    <a:ln>
      <a:solidFill>
        <a:srgbClr val="4F81BD"/>
      </a:solidFill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title>
      <c:layout/>
    </c:title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'Структура доходов по долям'!$B$8</c:f>
              <c:strCache>
                <c:ptCount val="1"/>
                <c:pt idx="0">
                  <c:v>2023 год</c:v>
                </c:pt>
              </c:strCache>
            </c:strRef>
          </c:tx>
          <c:cat>
            <c:strRef>
              <c:f>'Структура доходов по долям'!$C$5:$E$5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'Структура доходов по долям'!$C$8:$E$8</c:f>
              <c:numCache>
                <c:formatCode>#,##0.00000</c:formatCode>
                <c:ptCount val="3"/>
                <c:pt idx="0">
                  <c:v>343119.51196999999</c:v>
                </c:pt>
                <c:pt idx="1">
                  <c:v>57594.858600000043</c:v>
                </c:pt>
                <c:pt idx="2">
                  <c:v>109772.31687999988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 rtl="0">
            <a:defRPr/>
          </a:pPr>
          <a:endParaRPr lang="ru-RU"/>
        </a:p>
      </c:txPr>
    </c:legend>
    <c:plotVisOnly val="1"/>
  </c:chart>
  <c:spPr>
    <a:ln>
      <a:solidFill>
        <a:srgbClr val="4F81BD"/>
      </a:solidFill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5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'Структура безвозмездных'!$A$11</c:f>
              <c:strCache>
                <c:ptCount val="1"/>
                <c:pt idx="0">
                  <c:v>Дотации
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cat>
            <c:strRef>
              <c:f>'Структура безвозмездных'!$B$10:$D$10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'Структура безвозмездных'!$B$11:$D$11</c:f>
              <c:numCache>
                <c:formatCode>#,##0.00000</c:formatCode>
                <c:ptCount val="3"/>
                <c:pt idx="0">
                  <c:v>66400.444219999918</c:v>
                </c:pt>
                <c:pt idx="1">
                  <c:v>32805</c:v>
                </c:pt>
                <c:pt idx="2">
                  <c:v>32805</c:v>
                </c:pt>
              </c:numCache>
            </c:numRef>
          </c:val>
        </c:ser>
        <c:ser>
          <c:idx val="1"/>
          <c:order val="1"/>
          <c:tx>
            <c:strRef>
              <c:f>'Структура безвозмездных'!$A$12</c:f>
              <c:strCache>
                <c:ptCount val="1"/>
                <c:pt idx="0">
                  <c:v>Субсидии
</c:v>
                </c:pt>
              </c:strCache>
            </c:strRef>
          </c:tx>
          <c:spPr>
            <a:effectLst>
              <a:outerShdw blurRad="40000" dist="20000" dir="5400000" rotWithShape="0">
                <a:schemeClr val="accent5">
                  <a:lumMod val="40000"/>
                  <a:lumOff val="60000"/>
                  <a:alpha val="38000"/>
                </a:schemeClr>
              </a:outerShdw>
            </a:effectLst>
          </c:spPr>
          <c:cat>
            <c:strRef>
              <c:f>'Структура безвозмездных'!$B$10:$D$10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'Структура безвозмездных'!$B$12:$D$12</c:f>
              <c:numCache>
                <c:formatCode>#,##0.00000</c:formatCode>
                <c:ptCount val="3"/>
                <c:pt idx="0">
                  <c:v>433231.53604000021</c:v>
                </c:pt>
                <c:pt idx="1">
                  <c:v>86286.255809999988</c:v>
                </c:pt>
                <c:pt idx="2">
                  <c:v>70021.930879999854</c:v>
                </c:pt>
              </c:numCache>
            </c:numRef>
          </c:val>
        </c:ser>
        <c:ser>
          <c:idx val="2"/>
          <c:order val="2"/>
          <c:tx>
            <c:strRef>
              <c:f>'Структура безвозмездных'!$A$13</c:f>
              <c:strCache>
                <c:ptCount val="1"/>
                <c:pt idx="0">
                  <c:v>Субвенции
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cat>
            <c:strRef>
              <c:f>'Структура безвозмездных'!$B$10:$D$10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'Структура безвозмездных'!$B$13:$D$13</c:f>
              <c:numCache>
                <c:formatCode>#,##0.00000</c:formatCode>
                <c:ptCount val="3"/>
                <c:pt idx="0">
                  <c:v>33530.961600000002</c:v>
                </c:pt>
                <c:pt idx="1">
                  <c:v>427.1</c:v>
                </c:pt>
                <c:pt idx="2">
                  <c:v>427.1</c:v>
                </c:pt>
              </c:numCache>
            </c:numRef>
          </c:val>
        </c:ser>
        <c:ser>
          <c:idx val="3"/>
          <c:order val="3"/>
          <c:tx>
            <c:strRef>
              <c:f>'Структура безвозмездных'!$A$14</c:f>
              <c:strCache>
                <c:ptCount val="1"/>
                <c:pt idx="0">
                  <c:v>ИМТ</c:v>
                </c:pt>
              </c:strCache>
            </c:strRef>
          </c:tx>
          <c:cat>
            <c:strRef>
              <c:f>'Структура безвозмездных'!$B$10:$D$10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'Структура безвозмездных'!$B$14:$D$14</c:f>
              <c:numCache>
                <c:formatCode>#,##0.00000</c:formatCode>
                <c:ptCount val="3"/>
                <c:pt idx="0">
                  <c:v>35492.153360000004</c:v>
                </c:pt>
                <c:pt idx="1">
                  <c:v>6518.2860000000001</c:v>
                </c:pt>
                <c:pt idx="2">
                  <c:v>6518.2860000000001</c:v>
                </c:pt>
              </c:numCache>
            </c:numRef>
          </c:val>
        </c:ser>
        <c:axId val="161014144"/>
        <c:axId val="161016064"/>
      </c:barChart>
      <c:catAx>
        <c:axId val="161014144"/>
        <c:scaling>
          <c:orientation val="minMax"/>
        </c:scaling>
        <c:axPos val="l"/>
        <c:numFmt formatCode="General" sourceLinked="1"/>
        <c:majorTickMark val="none"/>
        <c:tickLblPos val="nextTo"/>
        <c:crossAx val="161016064"/>
        <c:crosses val="autoZero"/>
        <c:auto val="1"/>
        <c:lblAlgn val="ctr"/>
        <c:lblOffset val="100"/>
      </c:catAx>
      <c:valAx>
        <c:axId val="161016064"/>
        <c:scaling>
          <c:orientation val="minMax"/>
        </c:scaling>
        <c:axPos val="b"/>
        <c:majorGridlines/>
        <c:numFmt formatCode="#,##0.00000" sourceLinked="1"/>
        <c:majorTickMark val="none"/>
        <c:tickLblPos val="nextTo"/>
        <c:crossAx val="161014144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</c:chart>
  <c:txPr>
    <a:bodyPr/>
    <a:lstStyle/>
    <a:p>
      <a:pPr>
        <a:defRPr sz="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cked"/>
        <c:ser>
          <c:idx val="0"/>
          <c:order val="0"/>
          <c:tx>
            <c:strRef>
              <c:f>'Динамика нал и ненал и безв пос'!$C$10</c:f>
              <c:strCache>
                <c:ptCount val="1"/>
                <c:pt idx="0">
                  <c:v>Налоговые и неналоговые поступления </c:v>
                </c:pt>
              </c:strCache>
            </c:strRef>
          </c:tx>
          <c:cat>
            <c:strRef>
              <c:f>'Динамика нал и ненал и безв пос'!$B$11:$B$13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'Динамика нал и ненал и безв пос'!$C$11:$C$13</c:f>
              <c:numCache>
                <c:formatCode>#,##0.00000</c:formatCode>
                <c:ptCount val="3"/>
                <c:pt idx="0">
                  <c:v>411211.19507000002</c:v>
                </c:pt>
                <c:pt idx="1">
                  <c:v>382676.14046999993</c:v>
                </c:pt>
                <c:pt idx="2">
                  <c:v>400714.3705700002</c:v>
                </c:pt>
              </c:numCache>
            </c:numRef>
          </c:val>
        </c:ser>
        <c:ser>
          <c:idx val="1"/>
          <c:order val="1"/>
          <c:tx>
            <c:strRef>
              <c:f>'Динамика нал и ненал и безв пос'!$D$10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cat>
            <c:strRef>
              <c:f>'Динамика нал и ненал и безв пос'!$B$11:$B$13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'Динамика нал и ненал и безв пос'!$D$11:$D$13</c:f>
              <c:numCache>
                <c:formatCode>#,##0.00000</c:formatCode>
                <c:ptCount val="3"/>
                <c:pt idx="0">
                  <c:v>567646.07604000007</c:v>
                </c:pt>
                <c:pt idx="1">
                  <c:v>126036.64181</c:v>
                </c:pt>
                <c:pt idx="2">
                  <c:v>109772.31687999988</c:v>
                </c:pt>
              </c:numCache>
            </c:numRef>
          </c:val>
        </c:ser>
        <c:marker val="1"/>
        <c:axId val="163005952"/>
        <c:axId val="163019392"/>
      </c:lineChart>
      <c:catAx>
        <c:axId val="163005952"/>
        <c:scaling>
          <c:orientation val="minMax"/>
        </c:scaling>
        <c:axPos val="b"/>
        <c:majorTickMark val="none"/>
        <c:tickLblPos val="nextTo"/>
        <c:crossAx val="163019392"/>
        <c:crosses val="autoZero"/>
        <c:auto val="1"/>
        <c:lblAlgn val="ctr"/>
        <c:lblOffset val="100"/>
      </c:catAx>
      <c:valAx>
        <c:axId val="163019392"/>
        <c:scaling>
          <c:orientation val="minMax"/>
        </c:scaling>
        <c:axPos val="l"/>
        <c:majorGridlines/>
        <c:numFmt formatCode="#,##0.00000" sourceLinked="1"/>
        <c:majorTickMark val="none"/>
        <c:tickLblPos val="nextTo"/>
        <c:crossAx val="163005952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bar"/>
        <c:grouping val="stacked"/>
        <c:ser>
          <c:idx val="0"/>
          <c:order val="0"/>
          <c:tx>
            <c:strRef>
              <c:f>'Расходы МБ'!$B$13</c:f>
              <c:strCache>
                <c:ptCount val="1"/>
                <c:pt idx="0">
                  <c:v>Расходы</c:v>
                </c:pt>
              </c:strCache>
            </c:strRef>
          </c:tx>
          <c:cat>
            <c:strRef>
              <c:f>'Расходы МБ'!$C$12:$E$12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'Расходы МБ'!$C$13:$E$13</c:f>
              <c:numCache>
                <c:formatCode>#,##0.00000</c:formatCode>
                <c:ptCount val="3"/>
                <c:pt idx="0">
                  <c:v>980286.52507000009</c:v>
                </c:pt>
                <c:pt idx="1">
                  <c:v>509070.97707000002</c:v>
                </c:pt>
                <c:pt idx="2">
                  <c:v>511307.39116000006</c:v>
                </c:pt>
              </c:numCache>
            </c:numRef>
          </c:val>
        </c:ser>
        <c:gapWidth val="95"/>
        <c:gapDepth val="95"/>
        <c:shape val="cylinder"/>
        <c:axId val="163198464"/>
        <c:axId val="163271040"/>
        <c:axId val="0"/>
      </c:bar3DChart>
      <c:catAx>
        <c:axId val="163198464"/>
        <c:scaling>
          <c:orientation val="minMax"/>
        </c:scaling>
        <c:axPos val="l"/>
        <c:majorTickMark val="none"/>
        <c:tickLblPos val="nextTo"/>
        <c:crossAx val="163271040"/>
        <c:crosses val="autoZero"/>
        <c:auto val="1"/>
        <c:lblAlgn val="ctr"/>
        <c:lblOffset val="100"/>
      </c:catAx>
      <c:valAx>
        <c:axId val="163271040"/>
        <c:scaling>
          <c:orientation val="minMax"/>
        </c:scaling>
        <c:delete val="1"/>
        <c:axPos val="b"/>
        <c:majorGridlines/>
        <c:numFmt formatCode="#,##0.00000" sourceLinked="1"/>
        <c:majorTickMark val="none"/>
        <c:tickLblPos val="none"/>
        <c:crossAx val="16319846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sideWall>
      <c:spPr>
        <a:effectLst>
          <a:outerShdw blurRad="50800" dist="50800" dir="5400000" algn="ctr" rotWithShape="0">
            <a:schemeClr val="accent4">
              <a:lumMod val="40000"/>
              <a:lumOff val="60000"/>
            </a:schemeClr>
          </a:outerShdw>
        </a:effectLst>
      </c:spPr>
    </c:sideWall>
    <c:backWall>
      <c:spPr>
        <a:effectLst>
          <a:outerShdw blurRad="50800" dist="50800" dir="5400000" algn="ctr" rotWithShape="0">
            <a:schemeClr val="accent4">
              <a:lumMod val="40000"/>
              <a:lumOff val="60000"/>
            </a:schemeClr>
          </a:outerShdw>
        </a:effectLst>
      </c:spPr>
    </c:backWall>
    <c:plotArea>
      <c:layout>
        <c:manualLayout>
          <c:layoutTarget val="inner"/>
          <c:xMode val="edge"/>
          <c:yMode val="edge"/>
          <c:x val="0.11106593512280158"/>
          <c:y val="1.8456639721485049E-2"/>
          <c:w val="0.88893401714382125"/>
          <c:h val="0.50232558530183657"/>
        </c:manualLayout>
      </c:layout>
      <c:bar3DChart>
        <c:barDir val="col"/>
        <c:grouping val="clustered"/>
        <c:ser>
          <c:idx val="0"/>
          <c:order val="0"/>
          <c:tx>
            <c:strRef>
              <c:f>'Структура расходов'!$C$10</c:f>
              <c:strCache>
                <c:ptCount val="1"/>
                <c:pt idx="0">
                  <c:v>2021  год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 w="28575">
              <a:noFill/>
            </a:ln>
          </c:spPr>
          <c:cat>
            <c:strRef>
              <c:f>'Структура расходов'!$B$11:$B$19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'Структура расходов'!$C$11:$C$19</c:f>
              <c:numCache>
                <c:formatCode>#,##0.00000</c:formatCode>
                <c:ptCount val="9"/>
                <c:pt idx="0">
                  <c:v>206891.22298000011</c:v>
                </c:pt>
                <c:pt idx="1">
                  <c:v>1112.366</c:v>
                </c:pt>
                <c:pt idx="2">
                  <c:v>47905.581530000003</c:v>
                </c:pt>
                <c:pt idx="3">
                  <c:v>604178.12867000001</c:v>
                </c:pt>
                <c:pt idx="4">
                  <c:v>1791.6666700000001</c:v>
                </c:pt>
                <c:pt idx="5">
                  <c:v>264.97999999999968</c:v>
                </c:pt>
                <c:pt idx="6">
                  <c:v>36565.206850000002</c:v>
                </c:pt>
                <c:pt idx="7">
                  <c:v>61364.30343</c:v>
                </c:pt>
                <c:pt idx="8">
                  <c:v>20213.068940000001</c:v>
                </c:pt>
              </c:numCache>
            </c:numRef>
          </c:val>
        </c:ser>
        <c:ser>
          <c:idx val="1"/>
          <c:order val="1"/>
          <c:tx>
            <c:strRef>
              <c:f>'Структура расходов'!$D$10</c:f>
              <c:strCache>
                <c:ptCount val="1"/>
                <c:pt idx="0">
                  <c:v>2022 год </c:v>
                </c:pt>
              </c:strCache>
            </c:strRef>
          </c:tx>
          <c:spPr>
            <a:ln w="28575">
              <a:noFill/>
            </a:ln>
          </c:spPr>
          <c:cat>
            <c:strRef>
              <c:f>'Структура расходов'!$B$11:$B$19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'Структура расходов'!$D$11:$D$19</c:f>
              <c:numCache>
                <c:formatCode>#,##0.00000</c:formatCode>
                <c:ptCount val="9"/>
                <c:pt idx="0">
                  <c:v>210695.52897000001</c:v>
                </c:pt>
                <c:pt idx="1">
                  <c:v>1180</c:v>
                </c:pt>
                <c:pt idx="2">
                  <c:v>55121.724999999999</c:v>
                </c:pt>
                <c:pt idx="3">
                  <c:v>152675.43713999999</c:v>
                </c:pt>
                <c:pt idx="4">
                  <c:v>467.23699999999945</c:v>
                </c:pt>
                <c:pt idx="5">
                  <c:v>120</c:v>
                </c:pt>
                <c:pt idx="6">
                  <c:v>34215.236429999997</c:v>
                </c:pt>
                <c:pt idx="7">
                  <c:v>33832.433080000003</c:v>
                </c:pt>
                <c:pt idx="8">
                  <c:v>20763.379449999971</c:v>
                </c:pt>
              </c:numCache>
            </c:numRef>
          </c:val>
        </c:ser>
        <c:ser>
          <c:idx val="2"/>
          <c:order val="2"/>
          <c:tx>
            <c:strRef>
              <c:f>'Структура расходов'!$E$10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 w="28575">
              <a:noFill/>
            </a:ln>
            <a:effectLst>
              <a:outerShdw blurRad="50800" dist="50800" dir="5400000" algn="ctr" rotWithShape="0">
                <a:schemeClr val="tx2">
                  <a:lumMod val="20000"/>
                  <a:lumOff val="80000"/>
                </a:schemeClr>
              </a:outerShdw>
            </a:effectLst>
          </c:spPr>
          <c:cat>
            <c:strRef>
              <c:f>'Структура расходов'!$B$11:$B$19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'Структура расходов'!$E$11:$E$19</c:f>
              <c:numCache>
                <c:formatCode>#,##0.00000</c:formatCode>
                <c:ptCount val="9"/>
                <c:pt idx="0">
                  <c:v>222819.85491999981</c:v>
                </c:pt>
                <c:pt idx="1">
                  <c:v>1764.98</c:v>
                </c:pt>
                <c:pt idx="2">
                  <c:v>35942.525000000001</c:v>
                </c:pt>
                <c:pt idx="3">
                  <c:v>156657.31729000001</c:v>
                </c:pt>
                <c:pt idx="4">
                  <c:v>135</c:v>
                </c:pt>
                <c:pt idx="5">
                  <c:v>120</c:v>
                </c:pt>
                <c:pt idx="6">
                  <c:v>33695.636429999999</c:v>
                </c:pt>
                <c:pt idx="7">
                  <c:v>34904.528149999998</c:v>
                </c:pt>
                <c:pt idx="8">
                  <c:v>25267.549369999979</c:v>
                </c:pt>
              </c:numCache>
            </c:numRef>
          </c:val>
        </c:ser>
        <c:gapWidth val="75"/>
        <c:shape val="box"/>
        <c:axId val="105550592"/>
        <c:axId val="105552128"/>
        <c:axId val="0"/>
      </c:bar3DChart>
      <c:catAx>
        <c:axId val="105550592"/>
        <c:scaling>
          <c:orientation val="minMax"/>
        </c:scaling>
        <c:axPos val="b"/>
        <c:majorTickMark val="none"/>
        <c:tickLblPos val="nextTo"/>
        <c:crossAx val="105552128"/>
        <c:crosses val="autoZero"/>
        <c:auto val="1"/>
        <c:lblAlgn val="ctr"/>
        <c:lblOffset val="100"/>
      </c:catAx>
      <c:valAx>
        <c:axId val="105552128"/>
        <c:scaling>
          <c:orientation val="minMax"/>
        </c:scaling>
        <c:axPos val="l"/>
        <c:majorGridlines/>
        <c:numFmt formatCode="#,##0.00000" sourceLinked="1"/>
        <c:majorTickMark val="none"/>
        <c:tickLblPos val="nextTo"/>
        <c:crossAx val="105550592"/>
        <c:crosses val="autoZero"/>
        <c:crossBetween val="between"/>
      </c:valAx>
    </c:plotArea>
    <c:legend>
      <c:legendPos val="r"/>
    </c:legend>
    <c:plotVisOnly val="1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Times New Roman" pitchFamily="18" charset="0"/>
          <a:ea typeface="+mn-ea"/>
          <a:cs typeface="Times New Roman" pitchFamily="18" charset="0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E5A22-421C-4076-B003-1004451A8EC8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34E4C-56EC-4E00-9B27-16837163AC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9834-AD4C-4E57-BBA2-79C532A89100}" type="datetime1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849B5-0CE8-4DB6-99B3-141B86573569}" type="datetime1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22DDF-8FBA-41D1-9CA5-ED00D9140306}" type="datetime1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D1E02-93CD-45C5-B6F7-949A1AF03331}" type="datetime1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BD0D2-44CE-4352-AFE7-9C48F2894F7E}" type="datetime1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831DE-26E1-4AA1-BE31-2B4B64959EED}" type="datetime1">
              <a:rPr lang="ru-RU" smtClean="0"/>
              <a:pPr/>
              <a:t>16.06.2022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93C71-5626-431E-92C0-0FBEB607D4C3}" type="datetime1">
              <a:rPr lang="ru-RU" smtClean="0"/>
              <a:pPr/>
              <a:t>16.06.2022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9308-D40F-478B-8205-B700D9D4F36F}" type="datetime1">
              <a:rPr lang="ru-RU" smtClean="0"/>
              <a:pPr/>
              <a:t>16.06.2022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F88A8-E9FF-4769-B169-FCD27CA8A30E}" type="datetime1">
              <a:rPr lang="ru-RU" smtClean="0"/>
              <a:pPr/>
              <a:t>16.06.2022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A571D-335F-4124-B6EE-A36550BFA88F}" type="datetime1">
              <a:rPr lang="ru-RU" smtClean="0"/>
              <a:pPr/>
              <a:t>16.06.2022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399E2-4308-4B98-9B31-AF0412333EB1}" type="datetime1">
              <a:rPr lang="ru-RU" smtClean="0"/>
              <a:pPr/>
              <a:t>16.06.2022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67110-4812-4BDE-9C5B-ADA116400AE4}" type="datetime1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928670"/>
            <a:ext cx="8647968" cy="485778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Бюджет для граждан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Елизовского городского поселения на 2021 год и плановый период 2022- 2023 годов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(с учетом изменений от 23.12.2021)</a:t>
            </a:r>
            <a:endParaRPr lang="ru-RU" sz="4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34400" cy="142878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Елизовского городского поселения в 2021 – 2023 годах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hart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1571612"/>
            <a:ext cx="785818" cy="189515"/>
          </a:xfrm>
          <a:prstGeom prst="rect">
            <a:avLst/>
          </a:prstGeom>
        </p:spPr>
      </p:pic>
      <p:graphicFrame>
        <p:nvGraphicFramePr>
          <p:cNvPr id="6" name="Диаграмма 5"/>
          <p:cNvGraphicFramePr/>
          <p:nvPr/>
        </p:nvGraphicFramePr>
        <p:xfrm>
          <a:off x="285721" y="1857364"/>
          <a:ext cx="8572559" cy="4857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34400" cy="285752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Елизовского городского поселения в 2021 году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(по долям) 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42844" y="661986"/>
          <a:ext cx="8715436" cy="5838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34400" cy="285752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Елизовского городского поселения в 2022 году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(по долям)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42844" y="785794"/>
          <a:ext cx="8810687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34400" cy="285752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Елизовского городского поселения в 2023 году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(по долям)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4282" y="785794"/>
          <a:ext cx="8643998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85794"/>
            <a:ext cx="8534400" cy="71438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Формирование бюджета Елизовского городского поселения  по муниципальным программам в 2021 - 2023 годах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42845" y="2428868"/>
          <a:ext cx="2928958" cy="333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3071803" y="2428868"/>
          <a:ext cx="2928958" cy="333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6000761" y="2428868"/>
          <a:ext cx="3000396" cy="333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534400" cy="135732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Доля расходов на реализацию инвестиционных мероприятий в общем объеме расходов Елизовского городского поселения в 2021 – 2023 годах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85720" y="2571744"/>
          <a:ext cx="2928958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3214678" y="2571744"/>
          <a:ext cx="2857520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6072198" y="2571744"/>
          <a:ext cx="2786082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34400" cy="178595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Доля расходов на дорожный фонд в общем объеме расходов Елизовского городского поселения в 2021 – 2023 годах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42844" y="2714620"/>
          <a:ext cx="300039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3143240" y="2714620"/>
          <a:ext cx="285752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6000760" y="2714620"/>
          <a:ext cx="292895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Основные характеристики бюджета Елизовского городского поселения на 2021-2023 годы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404812" y="714355"/>
          <a:ext cx="8334376" cy="6000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14"/>
            <a:ext cx="8534400" cy="157163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Структура доходов бюджета Елизовского городского поселения в 2021 – 2023 годах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hart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1714488"/>
            <a:ext cx="785818" cy="189515"/>
          </a:xfrm>
          <a:prstGeom prst="rect">
            <a:avLst/>
          </a:prstGeom>
        </p:spPr>
      </p:pic>
      <p:graphicFrame>
        <p:nvGraphicFramePr>
          <p:cNvPr id="6" name="Диаграмма 5"/>
          <p:cNvGraphicFramePr/>
          <p:nvPr/>
        </p:nvGraphicFramePr>
        <p:xfrm>
          <a:off x="928662" y="2000240"/>
          <a:ext cx="7072362" cy="4648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34400" cy="171451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Структура доходов бюджета Елизовского городского поселения в 2021 – 2023 годах (по долям) 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42844" y="2428868"/>
          <a:ext cx="292895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3071802" y="2428868"/>
          <a:ext cx="3000396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6072198" y="2428868"/>
          <a:ext cx="292895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85720" y="285730"/>
          <a:ext cx="8572560" cy="6533860"/>
        </p:xfrm>
        <a:graphic>
          <a:graphicData uri="http://schemas.openxmlformats.org/drawingml/2006/table">
            <a:tbl>
              <a:tblPr/>
              <a:tblGrid>
                <a:gridCol w="2277142"/>
                <a:gridCol w="1845458"/>
                <a:gridCol w="2061300"/>
                <a:gridCol w="2388660"/>
              </a:tblGrid>
              <a:tr h="491885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Структура налоговых и неналоговых поступлений бюджета Елизовского городского поселения в 2021-2023 годах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84" marR="7684" marT="768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993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2021 год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2022 год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2023 год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079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ПРИБЫЛЬ, ДОХОДЫ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242 668,06868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241 293,00000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255 770,00000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158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ТОВАРЫ (РАБОТЫ, УСЛУГИ), РЕАЛИЗУЕМЫЕ НА ТЕРРИТОРИИ РОССИЙСКОЙ ФЕДЕРАЦИИ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7 107,61601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2 483,51197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2 483,51197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079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25 234,15959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23 210,00000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24 050,00000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99931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ИМУЩЕСТВО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59 227,53090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59 900,00000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60 816,00000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19765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50 512,38715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41 391,37024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42 972,86505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158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2 517,03721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489,37900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508,95400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118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11 876,24330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4 723,35662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4 912,29088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079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1 198,68200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714,10300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711,39900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079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10 869,47279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8 471,41964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8 489,34967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9993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411 211,19763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382 676,14047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400 714,37057</a:t>
                      </a:r>
                    </a:p>
                  </a:txBody>
                  <a:tcPr marL="7684" marR="7684" marT="7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14"/>
            <a:ext cx="8534400" cy="157163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Структура безвозмездных поступлений  бюджета Елизовского городского поселения в 2021-2023 годах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hart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8148" y="1571612"/>
            <a:ext cx="785818" cy="189515"/>
          </a:xfrm>
          <a:prstGeom prst="rect">
            <a:avLst/>
          </a:prstGeom>
        </p:spPr>
      </p:pic>
      <p:graphicFrame>
        <p:nvGraphicFramePr>
          <p:cNvPr id="5" name="Диаграмма 4"/>
          <p:cNvGraphicFramePr/>
          <p:nvPr/>
        </p:nvGraphicFramePr>
        <p:xfrm>
          <a:off x="428596" y="1714488"/>
          <a:ext cx="8334376" cy="5000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34400" cy="157163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Динамика по налоговым и неналоговым доходам и безвозмездным поступлениям бюджета Елизовского городского поселения  в 2021 – 2023 годах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hart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6512" y="2214554"/>
            <a:ext cx="785818" cy="189515"/>
          </a:xfrm>
          <a:prstGeom prst="rect">
            <a:avLst/>
          </a:prstGeom>
        </p:spPr>
      </p:pic>
      <p:graphicFrame>
        <p:nvGraphicFramePr>
          <p:cNvPr id="6" name="Диаграмма 5"/>
          <p:cNvGraphicFramePr/>
          <p:nvPr/>
        </p:nvGraphicFramePr>
        <p:xfrm>
          <a:off x="1357290" y="2428868"/>
          <a:ext cx="5715040" cy="4133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34400" cy="142878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Расходы бюджета Елизовского городского поселения в 2021 – 2023 годах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hart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1643050"/>
            <a:ext cx="785818" cy="189515"/>
          </a:xfrm>
          <a:prstGeom prst="rect">
            <a:avLst/>
          </a:prstGeom>
        </p:spPr>
      </p:pic>
      <p:graphicFrame>
        <p:nvGraphicFramePr>
          <p:cNvPr id="5" name="Диаграмма 4"/>
          <p:cNvGraphicFramePr/>
          <p:nvPr/>
        </p:nvGraphicFramePr>
        <p:xfrm>
          <a:off x="928662" y="2071678"/>
          <a:ext cx="7215238" cy="4371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214289"/>
          <a:ext cx="8715436" cy="6341238"/>
        </p:xfrm>
        <a:graphic>
          <a:graphicData uri="http://schemas.openxmlformats.org/drawingml/2006/table">
            <a:tbl>
              <a:tblPr/>
              <a:tblGrid>
                <a:gridCol w="3308471"/>
                <a:gridCol w="1820381"/>
                <a:gridCol w="1896230"/>
                <a:gridCol w="1690354"/>
              </a:tblGrid>
              <a:tr h="928247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Структура расходов </a:t>
                      </a: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бюджета Елизовского городского поселения в 2021 – 2023 годах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2" marR="7582" marT="75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168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2021 год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2022 год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2023 год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71681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206 891,22298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210 695,52897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222 819,85492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414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1 112,36600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1 180,00000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1 764,98000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71681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47 905,58153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55 121,72500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35 942,52500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71681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604 178,12867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152 675,43714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156 657,31729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71681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1 791,66667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467,23700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135,00000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71681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264,98000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120,00000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120,00000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71681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36 565,20685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34 215,23643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33 695,63643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71681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61 364,30343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33 832,43308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34 904,52815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71681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20 213,06894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20 763,37945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25 267,54937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7168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980 286,52507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509 070,97707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511 307,39116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</TotalTime>
  <Words>447</Words>
  <Application>Microsoft Office PowerPoint</Application>
  <PresentationFormat>Экран (4:3)</PresentationFormat>
  <Paragraphs>136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Бюджет для граждан  Елизовского городского поселения на 2021 год и плановый период 2022- 2023 годов  (с учетом изменений от 23.12.2021)</vt:lpstr>
      <vt:lpstr>Основные характеристики бюджета Елизовского городского поселения на 2021-2023 годы </vt:lpstr>
      <vt:lpstr>Структура доходов бюджета Елизовского городского поселения в 2021 – 2023 годах </vt:lpstr>
      <vt:lpstr>Структура доходов бюджета Елизовского городского поселения в 2021 – 2023 годах (по долям) </vt:lpstr>
      <vt:lpstr>Слайд 5</vt:lpstr>
      <vt:lpstr>Структура безвозмездных поступлений  бюджета Елизовского городского поселения в 2021-2023 годах</vt:lpstr>
      <vt:lpstr>Динамика по налоговым и неналоговым доходам и безвозмездным поступлениям бюджета Елизовского городского поселения  в 2021 – 2023 годах </vt:lpstr>
      <vt:lpstr>Расходы бюджета Елизовского городского поселения в 2021 – 2023 годах</vt:lpstr>
      <vt:lpstr>Слайд 9</vt:lpstr>
      <vt:lpstr>Структура расходов бюджета Елизовского городского поселения в 2021 – 2023 годах</vt:lpstr>
      <vt:lpstr>Структура расходов бюджета Елизовского городского поселения в 2021 году  (по долям) </vt:lpstr>
      <vt:lpstr>Структура расходов бюджета Елизовского городского поселения в 2022 году  (по долям) </vt:lpstr>
      <vt:lpstr>Структура расходов бюджета Елизовского городского поселения в 2023 году  (по долям) </vt:lpstr>
      <vt:lpstr>Формирование бюджета Елизовского городского поселения  по муниципальным программам в 2021 - 2023 годах </vt:lpstr>
      <vt:lpstr>Доля расходов на реализацию инвестиционных мероприятий в общем объеме расходов Елизовского городского поселения в 2021 – 2023 годах </vt:lpstr>
      <vt:lpstr>Доля расходов на дорожный фонд в общем объеме расходов Елизовского городского поселения в 2021 – 2023 годах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характеристики бюджета Елизовского городского поселения на 2022-2024 годы </dc:title>
  <dc:creator>Пользователь</dc:creator>
  <cp:lastModifiedBy>Пользователь</cp:lastModifiedBy>
  <cp:revision>29</cp:revision>
  <dcterms:created xsi:type="dcterms:W3CDTF">2022-06-15T02:25:04Z</dcterms:created>
  <dcterms:modified xsi:type="dcterms:W3CDTF">2022-06-15T23:21:12Z</dcterms:modified>
</cp:coreProperties>
</file>